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56" r:id="rId2"/>
    <p:sldId id="274" r:id="rId3"/>
    <p:sldId id="279" r:id="rId4"/>
    <p:sldId id="275" r:id="rId5"/>
    <p:sldId id="281" r:id="rId6"/>
    <p:sldId id="276" r:id="rId7"/>
    <p:sldId id="277" r:id="rId8"/>
    <p:sldId id="282" r:id="rId9"/>
    <p:sldId id="278" r:id="rId10"/>
    <p:sldId id="280" r:id="rId11"/>
    <p:sldId id="267" r:id="rId12"/>
    <p:sldId id="261" r:id="rId1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Default Section" id="{94EDBBA0-4BC1-49AA-9091-EC7A77C3F7B5}">
          <p14:sldIdLst>
            <p14:sldId id="256"/>
          </p14:sldIdLst>
        </p14:section>
        <p14:section name="Untitled Section" id="{44403730-F293-4C32-864F-388897D28D29}">
          <p14:sldIdLst>
            <p14:sldId id="274"/>
            <p14:sldId id="279"/>
            <p14:sldId id="275"/>
            <p14:sldId id="281"/>
            <p14:sldId id="276"/>
            <p14:sldId id="277"/>
            <p14:sldId id="282"/>
            <p14:sldId id="278"/>
            <p14:sldId id="280"/>
            <p14:sldId id="267"/>
            <p14:sldId id="26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88" autoAdjust="0"/>
    <p:restoredTop sz="94671" autoAdjust="0"/>
  </p:normalViewPr>
  <p:slideViewPr>
    <p:cSldViewPr>
      <p:cViewPr varScale="1">
        <p:scale>
          <a:sx n="69" d="100"/>
          <a:sy n="69" d="100"/>
        </p:scale>
        <p:origin x="-118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David\Documents\MNO\MOAA\NCCOC%20Mbrship%202014\Membership%20Statu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5.8099518810148743E-2"/>
          <c:y val="7.4548702245552656E-2"/>
          <c:w val="0.89745603674540697"/>
          <c:h val="0.8326195683872849"/>
        </c:manualLayout>
      </c:layout>
      <c:barChart>
        <c:barDir val="col"/>
        <c:grouping val="clustered"/>
        <c:ser>
          <c:idx val="0"/>
          <c:order val="0"/>
          <c:cat>
            <c:strRef>
              <c:f>Sheet1!$I$25:$L$25</c:f>
              <c:strCache>
                <c:ptCount val="4"/>
                <c:pt idx="0">
                  <c:v>2013</c:v>
                </c:pt>
                <c:pt idx="1">
                  <c:v>Jan to May</c:v>
                </c:pt>
                <c:pt idx="2">
                  <c:v>Jan to Jul</c:v>
                </c:pt>
                <c:pt idx="3">
                  <c:v>Jan to Sep</c:v>
                </c:pt>
              </c:strCache>
            </c:strRef>
          </c:cat>
          <c:val>
            <c:numRef>
              <c:f>Sheet1!$I$26:$L$26</c:f>
              <c:numCache>
                <c:formatCode>General</c:formatCode>
                <c:ptCount val="4"/>
                <c:pt idx="0">
                  <c:v>66</c:v>
                </c:pt>
                <c:pt idx="1">
                  <c:v>37</c:v>
                </c:pt>
                <c:pt idx="2">
                  <c:v>84</c:v>
                </c:pt>
                <c:pt idx="3">
                  <c:v>100</c:v>
                </c:pt>
              </c:numCache>
            </c:numRef>
          </c:val>
        </c:ser>
        <c:dLbls/>
        <c:axId val="84355712"/>
        <c:axId val="83935616"/>
      </c:barChart>
      <c:catAx>
        <c:axId val="84355712"/>
        <c:scaling>
          <c:orientation val="minMax"/>
        </c:scaling>
        <c:axPos val="b"/>
        <c:tickLblPos val="nextTo"/>
        <c:crossAx val="83935616"/>
        <c:crosses val="autoZero"/>
        <c:auto val="1"/>
        <c:lblAlgn val="ctr"/>
        <c:lblOffset val="100"/>
      </c:catAx>
      <c:valAx>
        <c:axId val="83935616"/>
        <c:scaling>
          <c:orientation val="minMax"/>
        </c:scaling>
        <c:axPos val="l"/>
        <c:majorGridlines/>
        <c:numFmt formatCode="General" sourceLinked="1"/>
        <c:tickLblPos val="nextTo"/>
        <c:crossAx val="84355712"/>
        <c:crosses val="autoZero"/>
        <c:crossBetween val="between"/>
      </c:valAx>
    </c:plotArea>
    <c:plotVisOnly val="1"/>
    <c:dispBlanksAs val="gap"/>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5EEBADC5-968A-43B2-BD11-CAA6B69F7296}" type="datetimeFigureOut">
              <a:rPr lang="en-US" smtClean="0"/>
              <a:pPr/>
              <a:t>11/6/2014</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84BD5314-A375-4635-AACB-F14C51A1175A}" type="slidenum">
              <a:rPr lang="en-US" smtClean="0"/>
              <a:pPr/>
              <a:t>‹#›</a:t>
            </a:fld>
            <a:endParaRPr lang="en-US"/>
          </a:p>
        </p:txBody>
      </p:sp>
    </p:spTree>
    <p:extLst>
      <p:ext uri="{BB962C8B-B14F-4D97-AF65-F5344CB8AC3E}">
        <p14:creationId xmlns:p14="http://schemas.microsoft.com/office/powerpoint/2010/main" xmlns="" val="378347630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A89E8E-D004-4071-BF5B-17B78BCD1418}"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37C9B-F1AC-45ED-9E1B-FA9853D89141}" type="slidenum">
              <a:rPr lang="en-US" smtClean="0"/>
              <a:pPr/>
              <a:t>‹#›</a:t>
            </a:fld>
            <a:endParaRPr lang="en-US"/>
          </a:p>
        </p:txBody>
      </p:sp>
    </p:spTree>
    <p:extLst>
      <p:ext uri="{BB962C8B-B14F-4D97-AF65-F5344CB8AC3E}">
        <p14:creationId xmlns:p14="http://schemas.microsoft.com/office/powerpoint/2010/main" xmlns="" val="2058640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A89E8E-D004-4071-BF5B-17B78BCD1418}"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37C9B-F1AC-45ED-9E1B-FA9853D89141}" type="slidenum">
              <a:rPr lang="en-US" smtClean="0"/>
              <a:pPr/>
              <a:t>‹#›</a:t>
            </a:fld>
            <a:endParaRPr lang="en-US"/>
          </a:p>
        </p:txBody>
      </p:sp>
    </p:spTree>
    <p:extLst>
      <p:ext uri="{BB962C8B-B14F-4D97-AF65-F5344CB8AC3E}">
        <p14:creationId xmlns:p14="http://schemas.microsoft.com/office/powerpoint/2010/main" xmlns="" val="3866859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A89E8E-D004-4071-BF5B-17B78BCD1418}"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37C9B-F1AC-45ED-9E1B-FA9853D89141}" type="slidenum">
              <a:rPr lang="en-US" smtClean="0"/>
              <a:pPr/>
              <a:t>‹#›</a:t>
            </a:fld>
            <a:endParaRPr lang="en-US"/>
          </a:p>
        </p:txBody>
      </p:sp>
    </p:spTree>
    <p:extLst>
      <p:ext uri="{BB962C8B-B14F-4D97-AF65-F5344CB8AC3E}">
        <p14:creationId xmlns:p14="http://schemas.microsoft.com/office/powerpoint/2010/main" xmlns="" val="1085715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A89E8E-D004-4071-BF5B-17B78BCD1418}"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37C9B-F1AC-45ED-9E1B-FA9853D89141}" type="slidenum">
              <a:rPr lang="en-US" smtClean="0"/>
              <a:pPr/>
              <a:t>‹#›</a:t>
            </a:fld>
            <a:endParaRPr lang="en-US"/>
          </a:p>
        </p:txBody>
      </p:sp>
    </p:spTree>
    <p:extLst>
      <p:ext uri="{BB962C8B-B14F-4D97-AF65-F5344CB8AC3E}">
        <p14:creationId xmlns:p14="http://schemas.microsoft.com/office/powerpoint/2010/main" xmlns="" val="3600420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A89E8E-D004-4071-BF5B-17B78BCD1418}"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37C9B-F1AC-45ED-9E1B-FA9853D89141}" type="slidenum">
              <a:rPr lang="en-US" smtClean="0"/>
              <a:pPr/>
              <a:t>‹#›</a:t>
            </a:fld>
            <a:endParaRPr lang="en-US"/>
          </a:p>
        </p:txBody>
      </p:sp>
    </p:spTree>
    <p:extLst>
      <p:ext uri="{BB962C8B-B14F-4D97-AF65-F5344CB8AC3E}">
        <p14:creationId xmlns:p14="http://schemas.microsoft.com/office/powerpoint/2010/main" xmlns="" val="1408009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A89E8E-D004-4071-BF5B-17B78BCD1418}"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437C9B-F1AC-45ED-9E1B-FA9853D89141}" type="slidenum">
              <a:rPr lang="en-US" smtClean="0"/>
              <a:pPr/>
              <a:t>‹#›</a:t>
            </a:fld>
            <a:endParaRPr lang="en-US"/>
          </a:p>
        </p:txBody>
      </p:sp>
    </p:spTree>
    <p:extLst>
      <p:ext uri="{BB962C8B-B14F-4D97-AF65-F5344CB8AC3E}">
        <p14:creationId xmlns:p14="http://schemas.microsoft.com/office/powerpoint/2010/main" xmlns="" val="6167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A89E8E-D004-4071-BF5B-17B78BCD1418}" type="datetimeFigureOut">
              <a:rPr lang="en-US" smtClean="0"/>
              <a:pPr/>
              <a:t>11/6/2014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437C9B-F1AC-45ED-9E1B-FA9853D89141}" type="slidenum">
              <a:rPr lang="en-US" smtClean="0"/>
              <a:pPr/>
              <a:t>‹#›</a:t>
            </a:fld>
            <a:endParaRPr lang="en-US"/>
          </a:p>
        </p:txBody>
      </p:sp>
    </p:spTree>
    <p:extLst>
      <p:ext uri="{BB962C8B-B14F-4D97-AF65-F5344CB8AC3E}">
        <p14:creationId xmlns:p14="http://schemas.microsoft.com/office/powerpoint/2010/main" xmlns="" val="1563308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A89E8E-D004-4071-BF5B-17B78BCD1418}" type="datetimeFigureOut">
              <a:rPr lang="en-US" smtClean="0"/>
              <a:pPr/>
              <a:t>11/6/2014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437C9B-F1AC-45ED-9E1B-FA9853D89141}" type="slidenum">
              <a:rPr lang="en-US" smtClean="0"/>
              <a:pPr/>
              <a:t>‹#›</a:t>
            </a:fld>
            <a:endParaRPr lang="en-US"/>
          </a:p>
        </p:txBody>
      </p:sp>
    </p:spTree>
    <p:extLst>
      <p:ext uri="{BB962C8B-B14F-4D97-AF65-F5344CB8AC3E}">
        <p14:creationId xmlns:p14="http://schemas.microsoft.com/office/powerpoint/2010/main" xmlns="" val="959095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A89E8E-D004-4071-BF5B-17B78BCD1418}" type="datetimeFigureOut">
              <a:rPr lang="en-US" smtClean="0"/>
              <a:pPr/>
              <a:t>11/6/2014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437C9B-F1AC-45ED-9E1B-FA9853D89141}" type="slidenum">
              <a:rPr lang="en-US" smtClean="0"/>
              <a:pPr/>
              <a:t>‹#›</a:t>
            </a:fld>
            <a:endParaRPr lang="en-US"/>
          </a:p>
        </p:txBody>
      </p:sp>
    </p:spTree>
    <p:extLst>
      <p:ext uri="{BB962C8B-B14F-4D97-AF65-F5344CB8AC3E}">
        <p14:creationId xmlns:p14="http://schemas.microsoft.com/office/powerpoint/2010/main" xmlns="" val="2472711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A89E8E-D004-4071-BF5B-17B78BCD1418}"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437C9B-F1AC-45ED-9E1B-FA9853D89141}" type="slidenum">
              <a:rPr lang="en-US" smtClean="0"/>
              <a:pPr/>
              <a:t>‹#›</a:t>
            </a:fld>
            <a:endParaRPr lang="en-US"/>
          </a:p>
        </p:txBody>
      </p:sp>
    </p:spTree>
    <p:extLst>
      <p:ext uri="{BB962C8B-B14F-4D97-AF65-F5344CB8AC3E}">
        <p14:creationId xmlns:p14="http://schemas.microsoft.com/office/powerpoint/2010/main" xmlns="" val="1199405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A89E8E-D004-4071-BF5B-17B78BCD1418}"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437C9B-F1AC-45ED-9E1B-FA9853D89141}" type="slidenum">
              <a:rPr lang="en-US" smtClean="0"/>
              <a:pPr/>
              <a:t>‹#›</a:t>
            </a:fld>
            <a:endParaRPr lang="en-US"/>
          </a:p>
        </p:txBody>
      </p:sp>
    </p:spTree>
    <p:extLst>
      <p:ext uri="{BB962C8B-B14F-4D97-AF65-F5344CB8AC3E}">
        <p14:creationId xmlns:p14="http://schemas.microsoft.com/office/powerpoint/2010/main" xmlns="" val="526910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A89E8E-D004-4071-BF5B-17B78BCD1418}" type="datetimeFigureOut">
              <a:rPr lang="en-US" smtClean="0"/>
              <a:pPr/>
              <a:t>11/6/2014</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437C9B-F1AC-45ED-9E1B-FA9853D89141}" type="slidenum">
              <a:rPr lang="en-US" smtClean="0"/>
              <a:pPr/>
              <a:t>‹#›</a:t>
            </a:fld>
            <a:endParaRPr lang="en-US"/>
          </a:p>
        </p:txBody>
      </p:sp>
    </p:spTree>
    <p:extLst>
      <p:ext uri="{BB962C8B-B14F-4D97-AF65-F5344CB8AC3E}">
        <p14:creationId xmlns:p14="http://schemas.microsoft.com/office/powerpoint/2010/main" xmlns="" val="3998399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moaa.org/Main_Menu/Chapters_and_Councils/Chapter_Management/Council_and_Chapter_Management.html" TargetMode="External"/><Relationship Id="rId2" Type="http://schemas.openxmlformats.org/officeDocument/2006/relationships/hyperlink" Target="http://www.moaa.org/chapterrecruiting/" TargetMode="External"/><Relationship Id="rId1" Type="http://schemas.openxmlformats.org/officeDocument/2006/relationships/slideLayout" Target="../slideLayouts/slideLayout2.xml"/><Relationship Id="rId5" Type="http://schemas.openxmlformats.org/officeDocument/2006/relationships/image" Target="../media/image17.wmf"/><Relationship Id="rId4" Type="http://schemas.openxmlformats.org/officeDocument/2006/relationships/hyperlink" Target="http://www.moaa.org/main_article.aspx?id=13220"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hyperlink" Target="mailto:gsbeab@yahoo.com" TargetMode="External"/><Relationship Id="rId13" Type="http://schemas.openxmlformats.org/officeDocument/2006/relationships/hyperlink" Target="mailto:albertdelgarbino@mac.com&#8194;" TargetMode="External"/><Relationship Id="rId18" Type="http://schemas.openxmlformats.org/officeDocument/2006/relationships/image" Target="../media/image7.wmf"/><Relationship Id="rId3" Type="http://schemas.openxmlformats.org/officeDocument/2006/relationships/hyperlink" Target="mailto:greyegl@ec.rr.com" TargetMode="External"/><Relationship Id="rId7" Type="http://schemas.openxmlformats.org/officeDocument/2006/relationships/hyperlink" Target="mailto:downeast@bellsouth.net" TargetMode="External"/><Relationship Id="rId12" Type="http://schemas.openxmlformats.org/officeDocument/2006/relationships/hyperlink" Target="mailto:ccanipe@triad.rr.com" TargetMode="External"/><Relationship Id="rId17" Type="http://schemas.openxmlformats.org/officeDocument/2006/relationships/image" Target="../media/image6.wmf"/><Relationship Id="rId2" Type="http://schemas.openxmlformats.org/officeDocument/2006/relationships/hyperlink" Target="mailto:art522@aol.com" TargetMode="External"/><Relationship Id="rId16" Type="http://schemas.openxmlformats.org/officeDocument/2006/relationships/hyperlink" Target="mailto:producer@skybest.com" TargetMode="External"/><Relationship Id="rId20" Type="http://schemas.openxmlformats.org/officeDocument/2006/relationships/image" Target="../media/image9.wmf"/><Relationship Id="rId1" Type="http://schemas.openxmlformats.org/officeDocument/2006/relationships/slideLayout" Target="../slideLayouts/slideLayout7.xml"/><Relationship Id="rId6" Type="http://schemas.openxmlformats.org/officeDocument/2006/relationships/hyperlink" Target="mailto:dottop@embarqmail.com" TargetMode="External"/><Relationship Id="rId11" Type="http://schemas.openxmlformats.org/officeDocument/2006/relationships/hyperlink" Target="mailto:norman.gaddis@gmail.com" TargetMode="External"/><Relationship Id="rId5" Type="http://schemas.openxmlformats.org/officeDocument/2006/relationships/hyperlink" Target="mailto:navcdrmom@aol.com" TargetMode="External"/><Relationship Id="rId15" Type="http://schemas.openxmlformats.org/officeDocument/2006/relationships/hyperlink" Target="mailto:dwray@skybest.com" TargetMode="External"/><Relationship Id="rId10" Type="http://schemas.openxmlformats.org/officeDocument/2006/relationships/hyperlink" Target="mailto:popschow@embarqmail.com" TargetMode="External"/><Relationship Id="rId19" Type="http://schemas.openxmlformats.org/officeDocument/2006/relationships/image" Target="../media/image8.wmf"/><Relationship Id="rId4" Type="http://schemas.openxmlformats.org/officeDocument/2006/relationships/hyperlink" Target="mailto:HAL@HOUSERNC.COM" TargetMode="External"/><Relationship Id="rId9" Type="http://schemas.openxmlformats.org/officeDocument/2006/relationships/hyperlink" Target="mailto:sega3245@bellsouth.net" TargetMode="External"/><Relationship Id="rId14" Type="http://schemas.openxmlformats.org/officeDocument/2006/relationships/hyperlink" Target="mailto:leefam@fibrant.com"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59358" y="76200"/>
            <a:ext cx="7194042" cy="2913588"/>
          </a:xfrm>
          <a:prstGeom prst="rect">
            <a:avLst/>
          </a:prstGeom>
        </p:spPr>
      </p:pic>
      <p:sp>
        <p:nvSpPr>
          <p:cNvPr id="2" name="Title 1"/>
          <p:cNvSpPr>
            <a:spLocks noGrp="1"/>
          </p:cNvSpPr>
          <p:nvPr>
            <p:ph type="ctrTitle"/>
          </p:nvPr>
        </p:nvSpPr>
        <p:spPr>
          <a:xfrm>
            <a:off x="685800" y="2130427"/>
            <a:ext cx="7772400" cy="1146174"/>
          </a:xfrm>
        </p:spPr>
        <p:txBody>
          <a:bodyPr>
            <a:normAutofit fontScale="90000"/>
          </a:bodyPr>
          <a:lstStyle/>
          <a:p>
            <a:r>
              <a:rPr lang="en-US" sz="3600" dirty="0" smtClean="0"/>
              <a:t>November, 2014 NCCOC Meeting Raleigh</a:t>
            </a:r>
            <a:endParaRPr lang="en-US" sz="3600" dirty="0"/>
          </a:p>
        </p:txBody>
      </p:sp>
      <p:sp>
        <p:nvSpPr>
          <p:cNvPr id="3" name="Subtitle 2"/>
          <p:cNvSpPr>
            <a:spLocks noGrp="1"/>
          </p:cNvSpPr>
          <p:nvPr>
            <p:ph type="subTitle" idx="1"/>
          </p:nvPr>
        </p:nvSpPr>
        <p:spPr>
          <a:xfrm>
            <a:off x="609600" y="3276600"/>
            <a:ext cx="8001000" cy="762000"/>
          </a:xfrm>
        </p:spPr>
        <p:txBody>
          <a:bodyPr>
            <a:noAutofit/>
          </a:bodyPr>
          <a:lstStyle/>
          <a:p>
            <a:r>
              <a:rPr lang="en-US" sz="3600" b="1" dirty="0" smtClean="0">
                <a:solidFill>
                  <a:srgbClr val="00B050"/>
                </a:solidFill>
              </a:rPr>
              <a:t>NCCOC Membership Program Update</a:t>
            </a:r>
            <a:endParaRPr lang="en-US" sz="3600" b="1" dirty="0">
              <a:solidFill>
                <a:srgbClr val="00B050"/>
              </a:solidFill>
            </a:endParaRPr>
          </a:p>
        </p:txBody>
      </p:sp>
      <p:sp>
        <p:nvSpPr>
          <p:cNvPr id="4" name="TextBox 3"/>
          <p:cNvSpPr txBox="1"/>
          <p:nvPr/>
        </p:nvSpPr>
        <p:spPr>
          <a:xfrm>
            <a:off x="914400" y="4191000"/>
            <a:ext cx="7340600" cy="1200329"/>
          </a:xfrm>
          <a:prstGeom prst="rect">
            <a:avLst/>
          </a:prstGeom>
          <a:noFill/>
          <a:ln w="38100" cmpd="sng">
            <a:solidFill>
              <a:schemeClr val="accent2">
                <a:lumMod val="75000"/>
              </a:schemeClr>
            </a:solidFill>
          </a:ln>
        </p:spPr>
        <p:txBody>
          <a:bodyPr wrap="square" rtlCol="0">
            <a:spAutoFit/>
          </a:bodyPr>
          <a:lstStyle/>
          <a:p>
            <a:r>
              <a:rPr lang="en-US" sz="2400" cap="small" dirty="0" smtClean="0"/>
              <a:t>Purpose:</a:t>
            </a:r>
          </a:p>
          <a:p>
            <a:pPr marL="742950" lvl="1" indent="-285750">
              <a:buFont typeface="Arial" panose="020B0604020202020204" pitchFamily="34" charset="0"/>
              <a:buChar char="•"/>
            </a:pPr>
            <a:r>
              <a:rPr lang="en-US" sz="2400" cap="small" dirty="0" smtClean="0"/>
              <a:t>Update on NCCOC </a:t>
            </a:r>
            <a:r>
              <a:rPr lang="en-US" sz="2400" cap="small" dirty="0"/>
              <a:t>M</a:t>
            </a:r>
            <a:r>
              <a:rPr lang="en-US" sz="2400" cap="small" dirty="0" smtClean="0"/>
              <a:t>embership </a:t>
            </a:r>
            <a:r>
              <a:rPr lang="en-US" sz="2400" cap="small" dirty="0"/>
              <a:t>S</a:t>
            </a:r>
            <a:r>
              <a:rPr lang="en-US" sz="2400" cap="small" dirty="0" smtClean="0"/>
              <a:t>tatus</a:t>
            </a:r>
          </a:p>
          <a:p>
            <a:pPr marL="742950" lvl="1" indent="-285750">
              <a:buFont typeface="Arial" panose="020B0604020202020204" pitchFamily="34" charset="0"/>
              <a:buChar char="•"/>
            </a:pPr>
            <a:r>
              <a:rPr lang="en-US" sz="2400" cap="small" dirty="0" smtClean="0"/>
              <a:t>Next Steps</a:t>
            </a:r>
          </a:p>
        </p:txBody>
      </p:sp>
    </p:spTree>
    <p:extLst>
      <p:ext uri="{BB962C8B-B14F-4D97-AF65-F5344CB8AC3E}">
        <p14:creationId xmlns:p14="http://schemas.microsoft.com/office/powerpoint/2010/main" xmlns="" val="16117467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NCCoC</a:t>
            </a:r>
            <a:r>
              <a:rPr lang="en-US" dirty="0" smtClean="0"/>
              <a:t> MOAA Logo</a:t>
            </a:r>
            <a:endParaRPr lang="en-US" dirty="0"/>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0600" y="2514600"/>
            <a:ext cx="6762678" cy="304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4181640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 New Members Qualify for Incentives?</a:t>
            </a:r>
            <a:endParaRPr lang="en-US" dirty="0"/>
          </a:p>
        </p:txBody>
      </p:sp>
      <p:sp>
        <p:nvSpPr>
          <p:cNvPr id="3" name="Content Placeholder 2"/>
          <p:cNvSpPr>
            <a:spLocks noGrp="1"/>
          </p:cNvSpPr>
          <p:nvPr>
            <p:ph idx="1"/>
          </p:nvPr>
        </p:nvSpPr>
        <p:spPr>
          <a:xfrm>
            <a:off x="457200" y="1447800"/>
            <a:ext cx="8229600" cy="4114799"/>
          </a:xfrm>
        </p:spPr>
        <p:txBody>
          <a:bodyPr>
            <a:normAutofit/>
          </a:bodyPr>
          <a:lstStyle/>
          <a:p>
            <a:pPr marL="0" indent="0">
              <a:buNone/>
            </a:pPr>
            <a:r>
              <a:rPr lang="en-US" sz="2800" dirty="0"/>
              <a:t>Your chapter will not receive a monetary incentive credit if the new chapter </a:t>
            </a:r>
            <a:r>
              <a:rPr lang="en-US" sz="2800" dirty="0" smtClean="0"/>
              <a:t>member </a:t>
            </a:r>
          </a:p>
          <a:p>
            <a:pPr marL="857250" lvl="1" indent="-457200"/>
            <a:r>
              <a:rPr lang="en-US" sz="2400" dirty="0" smtClean="0"/>
              <a:t>is </a:t>
            </a:r>
            <a:r>
              <a:rPr lang="en-US" sz="2400" dirty="0"/>
              <a:t>not eligible for national MOAA membership or failed to join </a:t>
            </a:r>
            <a:r>
              <a:rPr lang="en-US" sz="2400" dirty="0" smtClean="0"/>
              <a:t>MOAA</a:t>
            </a:r>
          </a:p>
          <a:p>
            <a:pPr marL="857250" lvl="1" indent="-457200"/>
            <a:r>
              <a:rPr lang="en-US" sz="2400" dirty="0" smtClean="0"/>
              <a:t>is </a:t>
            </a:r>
            <a:r>
              <a:rPr lang="en-US" sz="2400" dirty="0"/>
              <a:t>submitted as a new chapter member gain, but previously was reported to national MOAA as a chapter member within the past two </a:t>
            </a:r>
            <a:r>
              <a:rPr lang="en-US" sz="2400" dirty="0" smtClean="0"/>
              <a:t>years</a:t>
            </a:r>
          </a:p>
          <a:p>
            <a:pPr marL="857250" lvl="1" indent="-457200"/>
            <a:r>
              <a:rPr lang="en-US" sz="2400" dirty="0" smtClean="0"/>
              <a:t>is </a:t>
            </a:r>
            <a:r>
              <a:rPr lang="en-US" sz="2400" dirty="0"/>
              <a:t>a cadet or newly commissioned officer who was eligible and received incentive credit under the ROTC Cadet/Gold Bar program. </a:t>
            </a:r>
          </a:p>
        </p:txBody>
      </p:sp>
      <p:sp>
        <p:nvSpPr>
          <p:cNvPr id="4" name="TextBox 3"/>
          <p:cNvSpPr txBox="1"/>
          <p:nvPr/>
        </p:nvSpPr>
        <p:spPr>
          <a:xfrm>
            <a:off x="304800" y="5486400"/>
            <a:ext cx="4343400" cy="1077218"/>
          </a:xfrm>
          <a:prstGeom prst="rect">
            <a:avLst/>
          </a:prstGeom>
          <a:noFill/>
          <a:ln>
            <a:solidFill>
              <a:schemeClr val="accent2">
                <a:lumMod val="75000"/>
              </a:schemeClr>
            </a:solidFill>
          </a:ln>
        </p:spPr>
        <p:txBody>
          <a:bodyPr wrap="square" rtlCol="0">
            <a:spAutoFit/>
          </a:bodyPr>
          <a:lstStyle/>
          <a:p>
            <a:r>
              <a:rPr lang="en-US" sz="1600" dirty="0"/>
              <a:t>$10 for each new incentive qualified chapter membership</a:t>
            </a:r>
            <a:r>
              <a:rPr lang="en-US" sz="1600" dirty="0" smtClean="0"/>
              <a:t>.</a:t>
            </a:r>
          </a:p>
          <a:p>
            <a:r>
              <a:rPr lang="en-US" sz="1600" dirty="0" smtClean="0"/>
              <a:t>$</a:t>
            </a:r>
            <a:r>
              <a:rPr lang="en-US" sz="1600" dirty="0"/>
              <a:t>15 for each new PREMIUM Member </a:t>
            </a:r>
            <a:endParaRPr lang="en-US" sz="1600" dirty="0" smtClean="0"/>
          </a:p>
          <a:p>
            <a:r>
              <a:rPr lang="en-US" sz="1600" dirty="0" smtClean="0"/>
              <a:t>$</a:t>
            </a:r>
            <a:r>
              <a:rPr lang="en-US" sz="1600" dirty="0"/>
              <a:t>30 for each new LIFE </a:t>
            </a:r>
            <a:r>
              <a:rPr lang="en-US" sz="1600" dirty="0" smtClean="0"/>
              <a:t>Member</a:t>
            </a:r>
          </a:p>
        </p:txBody>
      </p:sp>
      <p:sp>
        <p:nvSpPr>
          <p:cNvPr id="5" name="TextBox 4"/>
          <p:cNvSpPr txBox="1"/>
          <p:nvPr/>
        </p:nvSpPr>
        <p:spPr>
          <a:xfrm>
            <a:off x="5029200" y="5486400"/>
            <a:ext cx="3581400" cy="1077218"/>
          </a:xfrm>
          <a:prstGeom prst="rect">
            <a:avLst/>
          </a:prstGeom>
          <a:noFill/>
          <a:ln>
            <a:solidFill>
              <a:schemeClr val="accent2">
                <a:lumMod val="75000"/>
              </a:schemeClr>
            </a:solidFill>
          </a:ln>
        </p:spPr>
        <p:txBody>
          <a:bodyPr wrap="square" rtlCol="0">
            <a:spAutoFit/>
          </a:bodyPr>
          <a:lstStyle/>
          <a:p>
            <a:r>
              <a:rPr lang="en-US" sz="1600" dirty="0" smtClean="0"/>
              <a:t>$</a:t>
            </a:r>
            <a:r>
              <a:rPr lang="en-US" sz="1600" dirty="0"/>
              <a:t>250 retention incentive awarded to those chapters that retain 95 percent or more of their members, as determined by national MOAA. </a:t>
            </a:r>
            <a:endParaRPr lang="en-US" sz="1600" dirty="0" smtClean="0"/>
          </a:p>
        </p:txBody>
      </p:sp>
    </p:spTree>
    <p:extLst>
      <p:ext uri="{BB962C8B-B14F-4D97-AF65-F5344CB8AC3E}">
        <p14:creationId xmlns:p14="http://schemas.microsoft.com/office/powerpoint/2010/main" xmlns="" val="1393235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Link to MOAA Membership Web Sites </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Membership Program Overview</a:t>
            </a:r>
          </a:p>
          <a:p>
            <a:pPr marL="400050" lvl="1" indent="0">
              <a:buNone/>
            </a:pPr>
            <a:r>
              <a:rPr lang="en-US" dirty="0">
                <a:hlinkClick r:id="rId2"/>
              </a:rPr>
              <a:t>http://www.moaa.org/chapterrecruiting/</a:t>
            </a:r>
            <a:endParaRPr lang="en-US" dirty="0"/>
          </a:p>
          <a:p>
            <a:pPr marL="0" indent="0">
              <a:buNone/>
            </a:pPr>
            <a:r>
              <a:rPr lang="en-US" dirty="0" smtClean="0"/>
              <a:t>Chapter </a:t>
            </a:r>
            <a:r>
              <a:rPr lang="en-US" dirty="0"/>
              <a:t>Recruiting Tracker</a:t>
            </a:r>
          </a:p>
          <a:p>
            <a:pPr marL="400050" lvl="1" indent="0">
              <a:buNone/>
            </a:pPr>
            <a:r>
              <a:rPr lang="en-US" dirty="0" smtClean="0"/>
              <a:t>The </a:t>
            </a:r>
            <a:r>
              <a:rPr lang="en-US" dirty="0"/>
              <a:t>link is from the box to the right of the text</a:t>
            </a:r>
          </a:p>
          <a:p>
            <a:pPr marL="0" indent="0">
              <a:buNone/>
            </a:pPr>
            <a:r>
              <a:rPr lang="en-US" dirty="0" smtClean="0"/>
              <a:t>Report New Chapter Members</a:t>
            </a:r>
          </a:p>
          <a:p>
            <a:pPr marL="400050" lvl="1" indent="0">
              <a:buNone/>
            </a:pPr>
            <a:r>
              <a:rPr lang="en-US" dirty="0" smtClean="0"/>
              <a:t>Same location as Tracker, box just above Tracker</a:t>
            </a:r>
          </a:p>
          <a:p>
            <a:pPr marL="0" indent="0">
              <a:buNone/>
            </a:pPr>
            <a:r>
              <a:rPr lang="en-US" dirty="0" smtClean="0"/>
              <a:t>Chapter Officer Update</a:t>
            </a:r>
          </a:p>
          <a:p>
            <a:pPr marL="400050" lvl="1" indent="0">
              <a:buNone/>
            </a:pPr>
            <a:r>
              <a:rPr lang="en-US" dirty="0">
                <a:hlinkClick r:id="rId3"/>
              </a:rPr>
              <a:t>http://</a:t>
            </a:r>
            <a:r>
              <a:rPr lang="en-US" dirty="0" smtClean="0">
                <a:hlinkClick r:id="rId3"/>
              </a:rPr>
              <a:t>www.moaa.org/Main_Menu/Chapters_and_Councils/Chapter_Management/Council_and_Chapter_Management.html</a:t>
            </a:r>
            <a:endParaRPr lang="en-US" dirty="0" smtClean="0"/>
          </a:p>
          <a:p>
            <a:pPr marL="400050" lvl="1" indent="0">
              <a:buNone/>
            </a:pPr>
            <a:r>
              <a:rPr lang="en-US" dirty="0" smtClean="0"/>
              <a:t>Note that </a:t>
            </a:r>
            <a:r>
              <a:rPr lang="en-US" u="sng" dirty="0" smtClean="0"/>
              <a:t>Policy and Procedure Guide</a:t>
            </a:r>
            <a:r>
              <a:rPr lang="en-US" dirty="0" smtClean="0"/>
              <a:t> can be accessed from this screen</a:t>
            </a:r>
          </a:p>
          <a:p>
            <a:pPr marL="0" indent="0">
              <a:buNone/>
            </a:pPr>
            <a:r>
              <a:rPr lang="en-US" dirty="0" smtClean="0"/>
              <a:t>Chapter Membership Talking Points</a:t>
            </a:r>
          </a:p>
          <a:p>
            <a:pPr marL="400050" lvl="1" indent="0">
              <a:buNone/>
            </a:pPr>
            <a:r>
              <a:rPr lang="en-US" dirty="0">
                <a:hlinkClick r:id="rId4"/>
              </a:rPr>
              <a:t>http://</a:t>
            </a:r>
            <a:r>
              <a:rPr lang="en-US" dirty="0" smtClean="0">
                <a:hlinkClick r:id="rId4"/>
              </a:rPr>
              <a:t>www.moaa.org/main_article.aspx?id=13220</a:t>
            </a:r>
            <a:endParaRPr lang="en-US" dirty="0" smtClean="0"/>
          </a:p>
          <a:p>
            <a:pPr marL="400050" lvl="1" indent="0">
              <a:buNone/>
            </a:pPr>
            <a:endParaRPr lang="en-US" dirty="0" smtClean="0"/>
          </a:p>
          <a:p>
            <a:pPr marL="400050" lvl="1" indent="0">
              <a:buNone/>
            </a:pPr>
            <a:endParaRPr lang="en-US" dirty="0" smtClean="0"/>
          </a:p>
        </p:txBody>
      </p:sp>
      <p:pic>
        <p:nvPicPr>
          <p:cNvPr id="7170" name="Picture 2" descr="C:\Users\David\AppData\Local\Microsoft\Windows\Temporary Internet Files\Content.IE5\FSCFM2JG\MC900432497[1].wmf"/>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705600" y="1295400"/>
            <a:ext cx="1981200" cy="18669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253771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304800"/>
            <a:ext cx="7467600" cy="954107"/>
          </a:xfrm>
          <a:prstGeom prst="rect">
            <a:avLst/>
          </a:prstGeom>
          <a:noFill/>
        </p:spPr>
        <p:txBody>
          <a:bodyPr wrap="square" rtlCol="0">
            <a:spAutoFit/>
          </a:bodyPr>
          <a:lstStyle/>
          <a:p>
            <a:pPr algn="ctr"/>
            <a:r>
              <a:rPr lang="en-US" sz="2800" dirty="0" smtClean="0"/>
              <a:t>2013 and 2014 NC Council of Chapters</a:t>
            </a:r>
            <a:br>
              <a:rPr lang="en-US" sz="2800" dirty="0" smtClean="0"/>
            </a:br>
            <a:r>
              <a:rPr lang="en-US" sz="2800" dirty="0" smtClean="0"/>
              <a:t>Membership Reported to National MOAA</a:t>
            </a:r>
            <a:endParaRPr lang="en-US" sz="2800" dirty="0"/>
          </a:p>
        </p:txBody>
      </p:sp>
      <p:pic>
        <p:nvPicPr>
          <p:cNvPr id="1028" name="Picture 4" descr="C:\Users\David\AppData\Local\Microsoft\Windows\Temporary Internet Files\Content.IE5\WR55KWCQ\MP900423008[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934200" y="68010"/>
            <a:ext cx="1981200" cy="1320284"/>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extBox 1"/>
          <p:cNvSpPr txBox="1"/>
          <p:nvPr/>
        </p:nvSpPr>
        <p:spPr>
          <a:xfrm>
            <a:off x="283027" y="6027725"/>
            <a:ext cx="1621971" cy="646331"/>
          </a:xfrm>
          <a:prstGeom prst="rect">
            <a:avLst/>
          </a:prstGeom>
          <a:noFill/>
          <a:ln w="38100">
            <a:solidFill>
              <a:schemeClr val="accent2"/>
            </a:solidFill>
          </a:ln>
        </p:spPr>
        <p:txBody>
          <a:bodyPr wrap="square" rtlCol="0">
            <a:spAutoFit/>
          </a:bodyPr>
          <a:lstStyle/>
          <a:p>
            <a:pPr algn="ctr"/>
            <a:r>
              <a:rPr lang="en-US" dirty="0" smtClean="0"/>
              <a:t>Report dated 30 Oct 2014</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xmlns="" val="1671692316"/>
              </p:ext>
            </p:extLst>
          </p:nvPr>
        </p:nvGraphicFramePr>
        <p:xfrm>
          <a:off x="319313" y="1524060"/>
          <a:ext cx="8229604" cy="4503665"/>
        </p:xfrm>
        <a:graphic>
          <a:graphicData uri="http://schemas.openxmlformats.org/drawingml/2006/table">
            <a:tbl>
              <a:tblPr/>
              <a:tblGrid>
                <a:gridCol w="588705"/>
                <a:gridCol w="588705"/>
                <a:gridCol w="1753849"/>
                <a:gridCol w="588705"/>
                <a:gridCol w="588705"/>
                <a:gridCol w="588705"/>
                <a:gridCol w="588705"/>
                <a:gridCol w="588705"/>
                <a:gridCol w="588705"/>
                <a:gridCol w="588705"/>
                <a:gridCol w="588705"/>
                <a:gridCol w="588705"/>
              </a:tblGrid>
              <a:tr h="183970">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200" b="1" i="0" u="none" strike="noStrike">
                          <a:solidFill>
                            <a:srgbClr val="000000"/>
                          </a:solidFill>
                          <a:effectLst/>
                          <a:latin typeface="Calibri"/>
                        </a:rPr>
                        <a:t> </a:t>
                      </a:r>
                    </a:p>
                  </a:txBody>
                  <a:tcPr marL="9199" marR="9199" marT="9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200" b="1" i="0" u="none" strike="noStrike">
                          <a:solidFill>
                            <a:srgbClr val="000000"/>
                          </a:solidFill>
                          <a:effectLst/>
                          <a:latin typeface="Calibri"/>
                        </a:rPr>
                        <a:t> </a:t>
                      </a:r>
                    </a:p>
                  </a:txBody>
                  <a:tcPr marL="9199" marR="9199" marT="9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rtl="0" fontAlgn="ctr"/>
                      <a:r>
                        <a:rPr lang="en-US" sz="1200" b="1" i="0" u="none" strike="noStrike">
                          <a:solidFill>
                            <a:srgbClr val="000000"/>
                          </a:solidFill>
                          <a:effectLst/>
                          <a:latin typeface="Calibri"/>
                        </a:rPr>
                        <a:t>14-Jan</a:t>
                      </a:r>
                    </a:p>
                  </a:txBody>
                  <a:tcPr marL="9199" marR="9199" marT="9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rtl="0" fontAlgn="ctr"/>
                      <a:r>
                        <a:rPr lang="en-US" sz="1200" b="1" i="0" u="none" strike="noStrike">
                          <a:solidFill>
                            <a:srgbClr val="000000"/>
                          </a:solidFill>
                          <a:effectLst/>
                          <a:latin typeface="Calibri"/>
                        </a:rPr>
                        <a:t>14-May</a:t>
                      </a:r>
                    </a:p>
                  </a:txBody>
                  <a:tcPr marL="9199" marR="9199" marT="9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rtl="0" fontAlgn="ctr"/>
                      <a:r>
                        <a:rPr lang="en-US" sz="1200" b="1" i="0" u="none" strike="noStrike">
                          <a:solidFill>
                            <a:srgbClr val="000000"/>
                          </a:solidFill>
                          <a:effectLst/>
                          <a:latin typeface="Calibri"/>
                        </a:rPr>
                        <a:t>14-Jul</a:t>
                      </a:r>
                    </a:p>
                  </a:txBody>
                  <a:tcPr marL="9199" marR="9199" marT="9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rtl="0" fontAlgn="ctr"/>
                      <a:r>
                        <a:rPr lang="en-US" sz="1200" b="1" i="0" u="none" strike="noStrike">
                          <a:solidFill>
                            <a:srgbClr val="000000"/>
                          </a:solidFill>
                          <a:effectLst/>
                          <a:latin typeface="Calibri"/>
                        </a:rPr>
                        <a:t>14-Nov</a:t>
                      </a:r>
                    </a:p>
                  </a:txBody>
                  <a:tcPr marL="9199" marR="9199" marT="9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a:endParaRPr>
                    </a:p>
                  </a:txBody>
                  <a:tcPr marL="9199" marR="9199" marT="9199" marB="0" anchor="b">
                    <a:lnL w="6350" cap="flat" cmpd="sng" algn="ctr">
                      <a:solidFill>
                        <a:srgbClr val="000000"/>
                      </a:solidFill>
                      <a:prstDash val="solid"/>
                      <a:round/>
                      <a:headEnd type="none" w="med" len="med"/>
                      <a:tailEnd type="none" w="med" len="med"/>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200" b="1" i="0" u="none" strike="noStrike">
                          <a:solidFill>
                            <a:srgbClr val="000000"/>
                          </a:solidFill>
                          <a:effectLst/>
                          <a:latin typeface="Calibri"/>
                        </a:rPr>
                        <a:t>Chapter</a:t>
                      </a:r>
                    </a:p>
                  </a:txBody>
                  <a:tcPr marL="9199" marR="9199" marT="919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a:rPr>
                        <a:t>Added</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a:rPr>
                        <a:t>Incent</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a:rPr>
                        <a:t>Added</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a:rPr>
                        <a:t>Incent</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a:rPr>
                        <a:t>Added</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a:rPr>
                        <a:t>Incent</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a:rPr>
                        <a:t>Added</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1" i="0" u="none" strike="noStrike">
                          <a:solidFill>
                            <a:srgbClr val="000000"/>
                          </a:solidFill>
                          <a:effectLst/>
                          <a:latin typeface="Calibri"/>
                        </a:rPr>
                        <a:t>Incent</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6350" cap="flat" cmpd="sng" algn="ctr">
                      <a:solidFill>
                        <a:srgbClr val="000000"/>
                      </a:solidFill>
                      <a:prstDash val="solid"/>
                      <a:round/>
                      <a:headEnd type="none" w="med" len="med"/>
                      <a:tailEnd type="none" w="med" len="med"/>
                    </a:lnL>
                    <a:lnR>
                      <a:noFill/>
                    </a:lnR>
                    <a:lnT>
                      <a:noFill/>
                    </a:lnT>
                    <a:lnB>
                      <a:noFill/>
                    </a:lnB>
                  </a:tcPr>
                </a:tc>
              </a:tr>
              <a:tr h="235552">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NC01</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Cape Fear</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27</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17</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4</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25</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13</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43</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22</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NC02</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Coastal Carolina</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0</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3</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3</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NC03</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Eastern Carolina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NC04</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Charoltte-Metrolina</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19</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12</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19</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12</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27</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21</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NC06</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Sandhills</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NC07</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SECLAND</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19</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15</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11</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7</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20</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12</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24</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16</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NC08</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Tarheel Central</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9</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4</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15</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9</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NC09</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Triangle</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NC10</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Western Carolina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19</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17</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NC11</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Catawba Valley</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0</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5</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5</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NC12</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Durham-Orange</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NC14</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Lloyd A Osborne Piedmont</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NC17</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First Flight</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0</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NC18</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First in Freedom</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NC20</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Central Carolina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7</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3</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4</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1</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7</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193169">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NC21</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High Country</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8</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5</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3</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3</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202367">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NC22</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New River</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3</a:t>
                      </a:r>
                    </a:p>
                  </a:txBody>
                  <a:tcPr marL="9199" marR="9199" marT="9199"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2</a:t>
                      </a:r>
                    </a:p>
                  </a:txBody>
                  <a:tcPr marL="9199" marR="9199" marT="9199"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19050" cap="flat" cmpd="sng" algn="ctr">
                      <a:solidFill>
                        <a:srgbClr val="000000"/>
                      </a:solidFill>
                      <a:prstDash val="solid"/>
                      <a:round/>
                      <a:headEnd type="none" w="med" len="med"/>
                      <a:tailEnd type="none" w="med" len="med"/>
                    </a:lnL>
                    <a:lnR>
                      <a:noFill/>
                    </a:lnR>
                    <a:lnT>
                      <a:noFill/>
                    </a:lnT>
                    <a:lnB>
                      <a:noFill/>
                    </a:lnB>
                  </a:tcPr>
                </a:tc>
              </a:tr>
              <a:tr h="202367">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6350" cap="flat" cmpd="sng" algn="ctr">
                      <a:solidFill>
                        <a:srgbClr val="000000"/>
                      </a:solidFill>
                      <a:prstDash val="solid"/>
                      <a:round/>
                      <a:headEnd type="none" w="med" len="med"/>
                      <a:tailEnd type="none" w="med" len="med"/>
                    </a:lnL>
                    <a:lnR>
                      <a:noFill/>
                    </a:lnR>
                    <a:lnT>
                      <a:noFill/>
                    </a:lnT>
                    <a:lnB>
                      <a:noFill/>
                    </a:lnB>
                  </a:tcPr>
                </a:tc>
              </a:tr>
              <a:tr h="211566">
                <a:tc>
                  <a:txBody>
                    <a:bodyPr/>
                    <a:lstStyle/>
                    <a:p>
                      <a:pPr algn="l" fontAlgn="b"/>
                      <a:endParaRPr lang="en-US" sz="1100" b="0" i="0" u="none" strike="noStrike">
                        <a:solidFill>
                          <a:srgbClr val="000000"/>
                        </a:solidFill>
                        <a:effectLst/>
                        <a:latin typeface="Calibri"/>
                      </a:endParaRPr>
                    </a:p>
                  </a:txBody>
                  <a:tcPr marL="9199" marR="9199" marT="919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b"/>
                      <a:r>
                        <a:rPr lang="en-US" sz="1200" b="0" i="0" u="none" strike="noStrike">
                          <a:solidFill>
                            <a:srgbClr val="000000"/>
                          </a:solidFill>
                          <a:effectLst/>
                          <a:latin typeface="Calibri"/>
                        </a:rPr>
                        <a:t> </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300" b="1" i="0" u="none" strike="noStrike">
                          <a:solidFill>
                            <a:srgbClr val="000000"/>
                          </a:solidFill>
                          <a:effectLst/>
                          <a:latin typeface="Calibri"/>
                        </a:rPr>
                        <a:t>66</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300" b="1" i="0" u="none" strike="noStrike">
                          <a:solidFill>
                            <a:srgbClr val="000000"/>
                          </a:solidFill>
                          <a:effectLst/>
                          <a:latin typeface="Calibri"/>
                        </a:rPr>
                        <a:t>44</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300" b="1" i="0" u="none" strike="noStrike">
                          <a:solidFill>
                            <a:srgbClr val="000000"/>
                          </a:solidFill>
                          <a:effectLst/>
                          <a:latin typeface="Calibri"/>
                        </a:rPr>
                        <a:t>37</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300" b="1" i="0" u="none" strike="noStrike">
                          <a:solidFill>
                            <a:srgbClr val="000000"/>
                          </a:solidFill>
                          <a:effectLst/>
                          <a:latin typeface="Calibri"/>
                        </a:rPr>
                        <a:t>21</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300" b="1" i="0" u="none" strike="noStrike">
                          <a:solidFill>
                            <a:srgbClr val="000000"/>
                          </a:solidFill>
                          <a:effectLst/>
                          <a:latin typeface="Calibri"/>
                        </a:rPr>
                        <a:t>85</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300" b="1" i="0" u="none" strike="noStrike">
                          <a:solidFill>
                            <a:srgbClr val="000000"/>
                          </a:solidFill>
                          <a:effectLst/>
                          <a:latin typeface="Calibri"/>
                        </a:rPr>
                        <a:t>47</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300" b="1" i="0" u="none" strike="noStrike">
                          <a:solidFill>
                            <a:srgbClr val="000000"/>
                          </a:solidFill>
                          <a:effectLst/>
                          <a:latin typeface="Calibri"/>
                        </a:rPr>
                        <a:t>151</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300" b="1" i="0" u="none" strike="noStrike">
                          <a:solidFill>
                            <a:srgbClr val="000000"/>
                          </a:solidFill>
                          <a:effectLst/>
                          <a:latin typeface="Calibri"/>
                        </a:rPr>
                        <a:t>100</a:t>
                      </a:r>
                    </a:p>
                  </a:txBody>
                  <a:tcPr marL="9199" marR="9199" marT="919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a:endParaRPr>
                    </a:p>
                  </a:txBody>
                  <a:tcPr marL="9199" marR="9199" marT="9199" marB="0" anchor="b">
                    <a:lnL w="6350" cap="flat" cmpd="sng" algn="ctr">
                      <a:solidFill>
                        <a:srgbClr val="000000"/>
                      </a:solidFill>
                      <a:prstDash val="solid"/>
                      <a:round/>
                      <a:headEnd type="none" w="med" len="med"/>
                      <a:tailEnd type="none" w="med" len="med"/>
                    </a:lnL>
                    <a:lnR>
                      <a:noFill/>
                    </a:lnR>
                    <a:lnT>
                      <a:noFill/>
                    </a:lnT>
                    <a:lnB>
                      <a:noFill/>
                    </a:lnB>
                  </a:tcPr>
                </a:tc>
              </a:tr>
              <a:tr h="183970">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a:endParaRPr>
                    </a:p>
                  </a:txBody>
                  <a:tcPr marL="9199" marR="9199" marT="919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effectLst/>
                        <a:latin typeface="Calibri"/>
                      </a:endParaRPr>
                    </a:p>
                  </a:txBody>
                  <a:tcPr marL="9199" marR="9199" marT="9199" marB="0" anchor="b">
                    <a:lnL>
                      <a:noFill/>
                    </a:lnL>
                    <a:lnR>
                      <a:noFill/>
                    </a:lnR>
                    <a:lnT>
                      <a:noFill/>
                    </a:lnT>
                    <a:lnB>
                      <a:noFill/>
                    </a:lnB>
                  </a:tcPr>
                </a:tc>
              </a:tr>
            </a:tbl>
          </a:graphicData>
        </a:graphic>
      </p:graphicFrame>
    </p:spTree>
    <p:extLst>
      <p:ext uri="{BB962C8B-B14F-4D97-AF65-F5344CB8AC3E}">
        <p14:creationId xmlns:p14="http://schemas.microsoft.com/office/powerpoint/2010/main" xmlns="" val="7420533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4400" y="228600"/>
            <a:ext cx="7315200" cy="523220"/>
          </a:xfrm>
          <a:prstGeom prst="rect">
            <a:avLst/>
          </a:prstGeom>
          <a:noFill/>
        </p:spPr>
        <p:txBody>
          <a:bodyPr wrap="square" rtlCol="0">
            <a:spAutoFit/>
          </a:bodyPr>
          <a:lstStyle/>
          <a:p>
            <a:pPr algn="ctr"/>
            <a:r>
              <a:rPr lang="en-US" sz="2800" dirty="0" smtClean="0">
                <a:solidFill>
                  <a:prstClr val="black"/>
                </a:solidFill>
              </a:rPr>
              <a:t>2014 </a:t>
            </a:r>
            <a:r>
              <a:rPr lang="en-US" sz="2800" dirty="0" err="1" smtClean="0">
                <a:solidFill>
                  <a:prstClr val="black"/>
                </a:solidFill>
              </a:rPr>
              <a:t>NCCoC</a:t>
            </a:r>
            <a:r>
              <a:rPr lang="en-US" sz="2800" dirty="0" smtClean="0">
                <a:solidFill>
                  <a:prstClr val="black"/>
                </a:solidFill>
              </a:rPr>
              <a:t> Membership Data</a:t>
            </a:r>
            <a:endParaRPr lang="en-US" sz="2800" dirty="0">
              <a:solidFill>
                <a:prstClr val="black"/>
              </a:solidFill>
            </a:endParaRPr>
          </a:p>
        </p:txBody>
      </p:sp>
      <p:sp>
        <p:nvSpPr>
          <p:cNvPr id="4" name="TextBox 3"/>
          <p:cNvSpPr txBox="1"/>
          <p:nvPr/>
        </p:nvSpPr>
        <p:spPr>
          <a:xfrm rot="16200000">
            <a:off x="-1022866" y="4158734"/>
            <a:ext cx="3505200" cy="369332"/>
          </a:xfrm>
          <a:prstGeom prst="rect">
            <a:avLst/>
          </a:prstGeom>
          <a:noFill/>
        </p:spPr>
        <p:txBody>
          <a:bodyPr wrap="square" rtlCol="0">
            <a:spAutoFit/>
          </a:bodyPr>
          <a:lstStyle/>
          <a:p>
            <a:pPr algn="ctr"/>
            <a:r>
              <a:rPr lang="en-US" dirty="0" smtClean="0">
                <a:solidFill>
                  <a:prstClr val="black"/>
                </a:solidFill>
              </a:rPr>
              <a:t>New Members Reported</a:t>
            </a:r>
            <a:endParaRPr lang="en-US" dirty="0">
              <a:solidFill>
                <a:prstClr val="black"/>
              </a:solidFill>
            </a:endParaRPr>
          </a:p>
        </p:txBody>
      </p:sp>
      <p:graphicFrame>
        <p:nvGraphicFramePr>
          <p:cNvPr id="6" name="Chart 5"/>
          <p:cNvGraphicFramePr>
            <a:graphicFrameLocks/>
          </p:cNvGraphicFramePr>
          <p:nvPr>
            <p:extLst>
              <p:ext uri="{D42A27DB-BD31-4B8C-83A1-F6EECF244321}">
                <p14:modId xmlns:p14="http://schemas.microsoft.com/office/powerpoint/2010/main" xmlns="" val="2796026007"/>
              </p:ext>
            </p:extLst>
          </p:nvPr>
        </p:nvGraphicFramePr>
        <p:xfrm>
          <a:off x="1110733" y="1066800"/>
          <a:ext cx="7118867" cy="5486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9561465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524000"/>
            <a:ext cx="7162800" cy="4801314"/>
          </a:xfrm>
          <a:prstGeom prst="rect">
            <a:avLst/>
          </a:prstGeom>
        </p:spPr>
        <p:txBody>
          <a:bodyPr wrap="square">
            <a:spAutoFit/>
          </a:bodyPr>
          <a:lstStyle/>
          <a:p>
            <a:r>
              <a:rPr lang="en-US" dirty="0" smtClean="0"/>
              <a:t>2014 Chapter Recruiting Program Council winners for Feb 1 – Jun 30: </a:t>
            </a:r>
          </a:p>
          <a:p>
            <a:r>
              <a:rPr lang="en-US" dirty="0" smtClean="0"/>
              <a:t>Alabama Council – 38</a:t>
            </a:r>
          </a:p>
          <a:p>
            <a:r>
              <a:rPr lang="en-US" dirty="0" smtClean="0"/>
              <a:t>Arizona Council – 49</a:t>
            </a:r>
          </a:p>
          <a:p>
            <a:r>
              <a:rPr lang="en-US" dirty="0" smtClean="0"/>
              <a:t>California Council – 283</a:t>
            </a:r>
          </a:p>
          <a:p>
            <a:r>
              <a:rPr lang="en-US" dirty="0" smtClean="0"/>
              <a:t>Florida Council - 119</a:t>
            </a:r>
          </a:p>
          <a:p>
            <a:r>
              <a:rPr lang="en-US" dirty="0" smtClean="0"/>
              <a:t>Georgia Council – 40</a:t>
            </a:r>
          </a:p>
          <a:p>
            <a:r>
              <a:rPr lang="en-US" b="1" u="sng" dirty="0" smtClean="0"/>
              <a:t>North Carolina Council – 46</a:t>
            </a:r>
          </a:p>
          <a:p>
            <a:r>
              <a:rPr lang="en-US" dirty="0" smtClean="0"/>
              <a:t>Ohio Council – 47</a:t>
            </a:r>
          </a:p>
          <a:p>
            <a:r>
              <a:rPr lang="en-US" dirty="0" smtClean="0"/>
              <a:t>South Carolina Council - 50</a:t>
            </a:r>
          </a:p>
          <a:p>
            <a:r>
              <a:rPr lang="en-US" dirty="0" smtClean="0"/>
              <a:t>Texas Council – 181</a:t>
            </a:r>
          </a:p>
          <a:p>
            <a:r>
              <a:rPr lang="en-US" dirty="0" smtClean="0"/>
              <a:t>Virginia Council - 70</a:t>
            </a:r>
          </a:p>
          <a:p>
            <a:r>
              <a:rPr lang="en-US" dirty="0" smtClean="0"/>
              <a:t>Council </a:t>
            </a:r>
            <a:r>
              <a:rPr lang="en-US" dirty="0"/>
              <a:t>winners will receive an incentive EFT or check for $250.  Again, we continue to encourage councils to consider using some or all of these “winnings” to help defray your chapter’s recruiting costs and reward your top producing chapters.  </a:t>
            </a:r>
          </a:p>
          <a:p>
            <a:r>
              <a:rPr lang="en-US" dirty="0"/>
              <a:t>As a reminder, the next competition for councils and independent chapters is already underway as of Jul 1 and will close-out on Sep 30.  </a:t>
            </a:r>
          </a:p>
        </p:txBody>
      </p:sp>
      <p:sp>
        <p:nvSpPr>
          <p:cNvPr id="3" name="TextBox 2"/>
          <p:cNvSpPr txBox="1"/>
          <p:nvPr/>
        </p:nvSpPr>
        <p:spPr>
          <a:xfrm>
            <a:off x="838200" y="533400"/>
            <a:ext cx="6934200" cy="923330"/>
          </a:xfrm>
          <a:prstGeom prst="rect">
            <a:avLst/>
          </a:prstGeom>
          <a:noFill/>
        </p:spPr>
        <p:txBody>
          <a:bodyPr wrap="square" rtlCol="0">
            <a:spAutoFit/>
          </a:bodyPr>
          <a:lstStyle/>
          <a:p>
            <a:r>
              <a:rPr lang="en-US" dirty="0"/>
              <a:t>Date: Mon, Jul 7, 2014 at 2:55 PM</a:t>
            </a:r>
            <a:br>
              <a:rPr lang="en-US" dirty="0"/>
            </a:br>
            <a:r>
              <a:rPr lang="en-US" dirty="0"/>
              <a:t>Subject: 2014 Chapter Recruiting Report - 1st Period Quarterly Winners</a:t>
            </a:r>
            <a:br>
              <a:rPr lang="en-US" dirty="0"/>
            </a:br>
            <a:endParaRPr lang="en-US" dirty="0"/>
          </a:p>
        </p:txBody>
      </p:sp>
      <p:pic>
        <p:nvPicPr>
          <p:cNvPr id="5" name="Picture 2" descr="C:\Users\David\AppData\Local\Microsoft\Windows\Temporary Internet Files\Content.IE5\DL5FF5CB\MC900104344[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595567" y="2280467"/>
            <a:ext cx="1634033" cy="164419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16588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1" y="1524000"/>
            <a:ext cx="8339632" cy="5601533"/>
          </a:xfrm>
          <a:prstGeom prst="rect">
            <a:avLst/>
          </a:prstGeom>
        </p:spPr>
        <p:txBody>
          <a:bodyPr wrap="square">
            <a:spAutoFit/>
          </a:bodyPr>
          <a:lstStyle/>
          <a:p>
            <a:r>
              <a:rPr lang="en-US" sz="1600" dirty="0"/>
              <a:t>From: </a:t>
            </a:r>
            <a:r>
              <a:rPr lang="en-US" sz="1600" b="1" dirty="0"/>
              <a:t>MOAA Council and Chapter Affairs</a:t>
            </a:r>
            <a:r>
              <a:rPr lang="en-US" sz="1600" dirty="0"/>
              <a:t> </a:t>
            </a:r>
            <a:br>
              <a:rPr lang="en-US" sz="1600" dirty="0"/>
            </a:br>
            <a:r>
              <a:rPr lang="en-US" sz="1600" dirty="0"/>
              <a:t/>
            </a:r>
            <a:br>
              <a:rPr lang="en-US" sz="1600" dirty="0"/>
            </a:br>
            <a:r>
              <a:rPr lang="en-US" sz="1600" dirty="0" smtClean="0"/>
              <a:t>Sep </a:t>
            </a:r>
            <a:r>
              <a:rPr lang="en-US" sz="1600" dirty="0"/>
              <a:t>30 marked the close out of our second 2014 Chapter Recruiting Program competition.  As of the close of this cycle, we have recruited 1,816 new monetary incentive qualified chapter members.  </a:t>
            </a:r>
          </a:p>
          <a:p>
            <a:r>
              <a:rPr lang="en-US" sz="1600" dirty="0"/>
              <a:t> </a:t>
            </a:r>
          </a:p>
          <a:p>
            <a:r>
              <a:rPr lang="en-US" sz="1600" dirty="0"/>
              <a:t>Congratulations to our 2014 Chapter Recruiting Program award winners!  Under the 2014 program rules for council competition, this recruiting incentive can now be won consecutively and by more than one council in each region and each period. The three cycles for the awards competition are Feb 1 (roster submission date) </a:t>
            </a:r>
            <a:r>
              <a:rPr lang="en-US" sz="1600" dirty="0" smtClean="0"/>
              <a:t>through Jun </a:t>
            </a:r>
            <a:r>
              <a:rPr lang="en-US" sz="1600" dirty="0"/>
              <a:t>30, July 1 through Sep 30 and Oct 1 through Dec 31. </a:t>
            </a:r>
          </a:p>
          <a:p>
            <a:r>
              <a:rPr lang="en-US" sz="1600" dirty="0"/>
              <a:t> </a:t>
            </a:r>
          </a:p>
          <a:p>
            <a:r>
              <a:rPr lang="en-US" sz="1600" dirty="0"/>
              <a:t>A $250 incentive is awarded to each council whose chapters recruit 35 or more new chapter members during those time periods.  </a:t>
            </a:r>
            <a:endParaRPr lang="en-US" sz="1600" dirty="0" smtClean="0"/>
          </a:p>
          <a:p>
            <a:r>
              <a:rPr lang="en-US" sz="1600" dirty="0" smtClean="0"/>
              <a:t>2014</a:t>
            </a:r>
            <a:r>
              <a:rPr lang="en-US" sz="1600" dirty="0"/>
              <a:t> Chapter Recruiting Program Council winners for Jul 1 – Sep 30:  </a:t>
            </a:r>
          </a:p>
          <a:p>
            <a:r>
              <a:rPr lang="en-US" sz="1600" dirty="0"/>
              <a:t>Arizona Council – 51</a:t>
            </a:r>
          </a:p>
          <a:p>
            <a:r>
              <a:rPr lang="en-US" sz="1600" dirty="0"/>
              <a:t>California Council – 39</a:t>
            </a:r>
          </a:p>
          <a:p>
            <a:r>
              <a:rPr lang="en-US" sz="1600" dirty="0"/>
              <a:t>Florida Council – 82</a:t>
            </a:r>
          </a:p>
          <a:p>
            <a:r>
              <a:rPr lang="en-US" sz="1600" b="1" u="sng" dirty="0"/>
              <a:t>North Carolina Council – 40</a:t>
            </a:r>
          </a:p>
          <a:p>
            <a:r>
              <a:rPr lang="en-US" sz="1600" dirty="0"/>
              <a:t>Texas Council – 59</a:t>
            </a:r>
          </a:p>
          <a:p>
            <a:r>
              <a:rPr lang="en-US" sz="1600" dirty="0"/>
              <a:t>Virginia Council - 90</a:t>
            </a:r>
          </a:p>
          <a:p>
            <a:endParaRPr lang="en-US" sz="1600" dirty="0"/>
          </a:p>
        </p:txBody>
      </p:sp>
      <p:sp>
        <p:nvSpPr>
          <p:cNvPr id="3" name="TextBox 2"/>
          <p:cNvSpPr txBox="1"/>
          <p:nvPr/>
        </p:nvSpPr>
        <p:spPr>
          <a:xfrm>
            <a:off x="838200" y="533400"/>
            <a:ext cx="6934200" cy="923330"/>
          </a:xfrm>
          <a:prstGeom prst="rect">
            <a:avLst/>
          </a:prstGeom>
          <a:noFill/>
        </p:spPr>
        <p:txBody>
          <a:bodyPr wrap="square" rtlCol="0">
            <a:spAutoFit/>
          </a:bodyPr>
          <a:lstStyle/>
          <a:p>
            <a:r>
              <a:rPr lang="en-US" dirty="0"/>
              <a:t>Date: Fri, Oct 3, 2014 at 10:52 AM</a:t>
            </a:r>
            <a:br>
              <a:rPr lang="en-US" dirty="0"/>
            </a:br>
            <a:r>
              <a:rPr lang="en-US" dirty="0"/>
              <a:t>Subject: 2014 Chapter Recruiting Report - 2nd Period Quarterly</a:t>
            </a:r>
            <a:br>
              <a:rPr lang="en-US" dirty="0"/>
            </a:br>
            <a:endParaRPr lang="en-US" dirty="0"/>
          </a:p>
        </p:txBody>
      </p:sp>
      <p:pic>
        <p:nvPicPr>
          <p:cNvPr id="3074" name="Picture 2" descr="C:\Users\David\AppData\Local\Microsoft\Windows\Temporary Internet Files\Content.IE5\205CC3OZ\MC900310450[1].wmf"/>
          <p:cNvPicPr>
            <a:picLocks noChangeAspect="1" noChangeArrowheads="1"/>
          </p:cNvPicPr>
          <p:nvPr/>
        </p:nvPicPr>
        <p:blipFill>
          <a:blip r:embed="rId2" cstate="print">
            <a:biLevel thresh="25000"/>
            <a:extLst>
              <a:ext uri="{28A0092B-C50C-407E-A947-70E740481C1C}">
                <a14:useLocalDpi xmlns:a14="http://schemas.microsoft.com/office/drawing/2010/main" xmlns="" val="0"/>
              </a:ext>
            </a:extLst>
          </a:blip>
          <a:srcRect/>
          <a:stretch>
            <a:fillRect/>
          </a:stretch>
        </p:blipFill>
        <p:spPr bwMode="auto">
          <a:xfrm>
            <a:off x="7620000" y="4191000"/>
            <a:ext cx="914400" cy="2351988"/>
          </a:xfrm>
          <a:prstGeom prst="rect">
            <a:avLst/>
          </a:prstGeom>
          <a:noFill/>
          <a:extLst>
            <a:ext uri="{909E8E84-426E-40DD-AFC4-6F175D3DCCD1}">
              <a14:hiddenFill xmlns:a14="http://schemas.microsoft.com/office/drawing/2010/main" xmlns="">
                <a:solidFill>
                  <a:srgbClr val="FFFFFF"/>
                </a:solidFill>
              </a14:hiddenFill>
            </a:ext>
          </a:extLst>
        </p:spPr>
      </p:pic>
      <p:pic>
        <p:nvPicPr>
          <p:cNvPr id="3075" name="Picture 3" descr="C:\Users\David\AppData\Local\Microsoft\Windows\Temporary Internet Files\Content.IE5\4CBACYMO\MP900341744[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858000" y="229648"/>
            <a:ext cx="2041710" cy="145642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549706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4195466360"/>
              </p:ext>
            </p:extLst>
          </p:nvPr>
        </p:nvGraphicFramePr>
        <p:xfrm>
          <a:off x="1005129" y="1600195"/>
          <a:ext cx="6995871" cy="4525973"/>
        </p:xfrm>
        <a:graphic>
          <a:graphicData uri="http://schemas.openxmlformats.org/drawingml/2006/table">
            <a:tbl>
              <a:tblPr/>
              <a:tblGrid>
                <a:gridCol w="285138"/>
                <a:gridCol w="403946"/>
                <a:gridCol w="1734592"/>
                <a:gridCol w="2281108"/>
                <a:gridCol w="1922044"/>
                <a:gridCol w="369043"/>
              </a:tblGrid>
              <a:tr h="158528">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ctr" fontAlgn="ctr"/>
                      <a:r>
                        <a:rPr lang="en-US" sz="1000" b="1" i="0" u="none" strike="noStrike">
                          <a:solidFill>
                            <a:srgbClr val="000000"/>
                          </a:solidFill>
                          <a:effectLst/>
                          <a:latin typeface="Calibri"/>
                        </a:rPr>
                        <a:t> </a:t>
                      </a:r>
                    </a:p>
                  </a:txBody>
                  <a:tcPr marL="7926" marR="7926" marT="79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ctr" fontAlgn="ctr"/>
                      <a:r>
                        <a:rPr lang="en-US" sz="1200" b="1" i="0" u="none" strike="noStrike">
                          <a:solidFill>
                            <a:srgbClr val="000000"/>
                          </a:solidFill>
                          <a:effectLst/>
                          <a:latin typeface="Calibri"/>
                        </a:rPr>
                        <a:t> </a:t>
                      </a:r>
                    </a:p>
                  </a:txBody>
                  <a:tcPr marL="7926" marR="7926" marT="79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Calibri"/>
                        </a:rPr>
                        <a:t> </a:t>
                      </a:r>
                    </a:p>
                  </a:txBody>
                  <a:tcPr marL="7926" marR="7926" marT="79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Calibri"/>
                        </a:rPr>
                        <a:t> </a:t>
                      </a:r>
                    </a:p>
                  </a:txBody>
                  <a:tcPr marL="7926" marR="7926" marT="79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Calibri"/>
                        </a:rPr>
                        <a:t> </a:t>
                      </a:r>
                    </a:p>
                  </a:txBody>
                  <a:tcPr marL="7926" marR="7926" marT="79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l" fontAlgn="b"/>
                      <a:r>
                        <a:rPr lang="en-US" sz="10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Calibri"/>
                        </a:rPr>
                        <a:t>Chapter</a:t>
                      </a:r>
                    </a:p>
                  </a:txBody>
                  <a:tcPr marL="7926" marR="7926" marT="79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Calibri"/>
                        </a:rPr>
                        <a:t>Membership</a:t>
                      </a:r>
                    </a:p>
                  </a:txBody>
                  <a:tcPr marL="7926" marR="7926" marT="79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Calibri"/>
                        </a:rPr>
                        <a:t>Mbrshp Email</a:t>
                      </a:r>
                    </a:p>
                  </a:txBody>
                  <a:tcPr marL="7926" marR="7926" marT="79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NC01</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Cape Fear</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Art Rodriguez, COL, USA, Ret</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sng" strike="noStrike">
                          <a:solidFill>
                            <a:srgbClr val="0000FF"/>
                          </a:solidFill>
                          <a:effectLst/>
                          <a:latin typeface="Calibri"/>
                          <a:hlinkClick r:id="rId2"/>
                        </a:rPr>
                        <a:t>art522@aol.com </a:t>
                      </a:r>
                      <a:endParaRPr lang="en-US" sz="1200" b="0" i="0" u="sng" strike="noStrike">
                        <a:solidFill>
                          <a:srgbClr val="0000FF"/>
                        </a:solidFill>
                        <a:effectLst/>
                        <a:latin typeface="Calibri"/>
                      </a:endParaRP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NC02</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Coastal Carolina</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Donald Davis, COL USMC Retired</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sng" strike="noStrike">
                          <a:solidFill>
                            <a:srgbClr val="0000FF"/>
                          </a:solidFill>
                          <a:effectLst/>
                          <a:latin typeface="Calibri"/>
                          <a:hlinkClick r:id="rId3"/>
                        </a:rPr>
                        <a:t>greyegl@ec.rr.com</a:t>
                      </a:r>
                      <a:endParaRPr lang="en-US" sz="1200" b="0" i="0" u="sng" strike="noStrike">
                        <a:solidFill>
                          <a:srgbClr val="0000FF"/>
                        </a:solidFill>
                        <a:effectLst/>
                        <a:latin typeface="Calibri"/>
                      </a:endParaRP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NC03</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Eastern Carolina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a-DK" sz="1200" b="0" i="0" u="none" strike="noStrike">
                          <a:solidFill>
                            <a:srgbClr val="000000"/>
                          </a:solidFill>
                          <a:effectLst/>
                          <a:latin typeface="Calibri"/>
                        </a:rPr>
                        <a:t>Harold (Hal) Keck, Jr. LTC, USAF-Ret</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sng" strike="noStrike">
                          <a:solidFill>
                            <a:srgbClr val="0000FF"/>
                          </a:solidFill>
                          <a:effectLst/>
                          <a:latin typeface="Calibri"/>
                          <a:hlinkClick r:id="rId4"/>
                        </a:rPr>
                        <a:t>HAL@HOUSERNC.COM</a:t>
                      </a:r>
                      <a:endParaRPr lang="en-US" sz="1200" b="0" i="0" u="sng" strike="noStrike">
                        <a:solidFill>
                          <a:srgbClr val="0000FF"/>
                        </a:solidFill>
                        <a:effectLst/>
                        <a:latin typeface="Calibri"/>
                      </a:endParaRP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NC04</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Charoltte-Metrolina</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Carol S. Aljets, CDR, USNR Ret</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sng" strike="noStrike">
                          <a:solidFill>
                            <a:srgbClr val="0000FF"/>
                          </a:solidFill>
                          <a:effectLst/>
                          <a:latin typeface="Calibri"/>
                          <a:hlinkClick r:id="rId5"/>
                        </a:rPr>
                        <a:t>navcdrmom@aol.com</a:t>
                      </a:r>
                      <a:endParaRPr lang="en-US" sz="1200" b="0" i="0" u="sng" strike="noStrike">
                        <a:solidFill>
                          <a:srgbClr val="0000FF"/>
                        </a:solidFill>
                        <a:effectLst/>
                        <a:latin typeface="Calibri"/>
                      </a:endParaRP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NC06</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Sandhills</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Pete Dotto, COL, USMC-Ret;</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sng" strike="noStrike">
                          <a:solidFill>
                            <a:srgbClr val="0000FF"/>
                          </a:solidFill>
                          <a:effectLst/>
                          <a:latin typeface="Calibri"/>
                          <a:hlinkClick r:id="rId6"/>
                        </a:rPr>
                        <a:t>dottop@embarqmail.com</a:t>
                      </a:r>
                      <a:endParaRPr lang="en-US" sz="1200" b="0" i="0" u="sng" strike="noStrike">
                        <a:solidFill>
                          <a:srgbClr val="0000FF"/>
                        </a:solidFill>
                        <a:effectLst/>
                        <a:latin typeface="Calibri"/>
                      </a:endParaRP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206086">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NC07</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SECLAND</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200" b="0" i="0" u="none" strike="noStrike">
                          <a:solidFill>
                            <a:srgbClr val="000000"/>
                          </a:solidFill>
                          <a:effectLst/>
                          <a:latin typeface="Calibri"/>
                        </a:rPr>
                        <a:t>Al Schroetel, COL, USAF, Ret</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sng" strike="noStrike">
                          <a:solidFill>
                            <a:srgbClr val="0000FF"/>
                          </a:solidFill>
                          <a:effectLst/>
                          <a:latin typeface="Calibri"/>
                          <a:hlinkClick r:id="rId7"/>
                        </a:rPr>
                        <a:t>downeast@bellsouth.net</a:t>
                      </a:r>
                      <a:endParaRPr lang="en-US" sz="1200" b="0" i="0" u="sng" strike="noStrike">
                        <a:solidFill>
                          <a:srgbClr val="0000FF"/>
                        </a:solidFill>
                        <a:effectLst/>
                        <a:latin typeface="Calibri"/>
                      </a:endParaRP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NC08</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Tarheel Central</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Greg Bean, LTC, USMC-Ret</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sng" strike="noStrike">
                          <a:solidFill>
                            <a:srgbClr val="0000FF"/>
                          </a:solidFill>
                          <a:effectLst/>
                          <a:latin typeface="Calibri"/>
                          <a:hlinkClick r:id="rId8"/>
                        </a:rPr>
                        <a:t>gsbeab@yahoo.com</a:t>
                      </a:r>
                      <a:endParaRPr lang="en-US" sz="1200" b="0" i="0" u="sng" strike="noStrike">
                        <a:solidFill>
                          <a:srgbClr val="0000FF"/>
                        </a:solidFill>
                        <a:effectLst/>
                        <a:latin typeface="Calibri"/>
                      </a:endParaRP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NC09</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Triangle</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it-IT" sz="1200" b="0" i="0" u="none" strike="noStrike">
                          <a:solidFill>
                            <a:srgbClr val="000000"/>
                          </a:solidFill>
                          <a:effectLst/>
                          <a:latin typeface="Calibri"/>
                        </a:rPr>
                        <a:t>Matthew R. Segal, COL, USA-Ret.</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sng" strike="noStrike">
                          <a:solidFill>
                            <a:srgbClr val="0000FF"/>
                          </a:solidFill>
                          <a:effectLst/>
                          <a:latin typeface="Calibri"/>
                          <a:hlinkClick r:id="rId9"/>
                        </a:rPr>
                        <a:t>sega3245@bellsouth.net</a:t>
                      </a:r>
                      <a:endParaRPr lang="en-US" sz="1200" b="0" i="0" u="sng" strike="noStrike">
                        <a:solidFill>
                          <a:srgbClr val="0000FF"/>
                        </a:solidFill>
                        <a:effectLst/>
                        <a:latin typeface="Calibri"/>
                      </a:endParaRP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NC10</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Western Carolina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NC11</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Catawba Velley</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Paul Schowalter, COL USAF-Ret</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sng" strike="noStrike">
                          <a:solidFill>
                            <a:srgbClr val="0000FF"/>
                          </a:solidFill>
                          <a:effectLst/>
                          <a:latin typeface="Calibri"/>
                          <a:hlinkClick r:id="rId10"/>
                        </a:rPr>
                        <a:t>popschow@embarqmail.com</a:t>
                      </a:r>
                      <a:endParaRPr lang="en-US" sz="1200" b="0" i="0" u="sng" strike="noStrike">
                        <a:solidFill>
                          <a:srgbClr val="0000FF"/>
                        </a:solidFill>
                        <a:effectLst/>
                        <a:latin typeface="Calibri"/>
                      </a:endParaRP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NC12</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Durham-Orange</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a-DK" sz="1200" b="0" i="0" u="none" strike="noStrike">
                          <a:solidFill>
                            <a:srgbClr val="000000"/>
                          </a:solidFill>
                          <a:effectLst/>
                          <a:latin typeface="Calibri"/>
                        </a:rPr>
                        <a:t>Norman C. Gaddis, BGen USAF-Ret</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sng" strike="noStrike">
                          <a:solidFill>
                            <a:srgbClr val="0000FF"/>
                          </a:solidFill>
                          <a:effectLst/>
                          <a:latin typeface="Calibri"/>
                          <a:hlinkClick r:id="rId11"/>
                        </a:rPr>
                        <a:t>norman.gaddis@gmail.com</a:t>
                      </a:r>
                      <a:endParaRPr lang="en-US" sz="1200" b="0" i="0" u="sng" strike="noStrike">
                        <a:solidFill>
                          <a:srgbClr val="0000FF"/>
                        </a:solidFill>
                        <a:effectLst/>
                        <a:latin typeface="Calibri"/>
                      </a:endParaRP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NC14</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Lloyd A Osborne Piedmont</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Chris Canipe USANG, LTC-Ret</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sng" strike="noStrike">
                          <a:solidFill>
                            <a:srgbClr val="0000FF"/>
                          </a:solidFill>
                          <a:effectLst/>
                          <a:latin typeface="Calibri"/>
                          <a:hlinkClick r:id="rId12"/>
                        </a:rPr>
                        <a:t>ccanipe@triad.rr.com</a:t>
                      </a:r>
                      <a:endParaRPr lang="en-US" sz="1200" b="0" i="0" u="sng" strike="noStrike">
                        <a:solidFill>
                          <a:srgbClr val="0000FF"/>
                        </a:solidFill>
                        <a:effectLst/>
                        <a:latin typeface="Calibri"/>
                      </a:endParaRP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NC17</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First Flight</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Albert DelGarbino</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sng" strike="noStrike">
                          <a:solidFill>
                            <a:srgbClr val="0000FF"/>
                          </a:solidFill>
                          <a:effectLst/>
                          <a:latin typeface="Calibri"/>
                          <a:hlinkClick r:id="rId13"/>
                        </a:rPr>
                        <a:t>albertdelgarbino@mac.com </a:t>
                      </a:r>
                      <a:endParaRPr lang="en-US" sz="1200" b="0" i="0" u="sng" strike="noStrike">
                        <a:solidFill>
                          <a:srgbClr val="0000FF"/>
                        </a:solidFill>
                        <a:effectLst/>
                        <a:latin typeface="Calibri"/>
                      </a:endParaRP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NC18</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First in Freedom</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NC20</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Central Carolina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David Lee, CAPT, USNR-Ret</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sng" strike="noStrike">
                          <a:solidFill>
                            <a:srgbClr val="0000FF"/>
                          </a:solidFill>
                          <a:effectLst/>
                          <a:latin typeface="Calibri"/>
                          <a:hlinkClick r:id="rId14"/>
                        </a:rPr>
                        <a:t>leefam@fibrant.com</a:t>
                      </a:r>
                      <a:endParaRPr lang="en-US" sz="1200" b="0" i="0" u="sng" strike="noStrike">
                        <a:solidFill>
                          <a:srgbClr val="0000FF"/>
                        </a:solidFill>
                        <a:effectLst/>
                        <a:latin typeface="Calibri"/>
                      </a:endParaRP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98160">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NC21</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High Country</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Dennis W Ray, COL, USMC-Ret</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sng" strike="noStrike">
                          <a:solidFill>
                            <a:srgbClr val="0000FF"/>
                          </a:solidFill>
                          <a:effectLst/>
                          <a:latin typeface="Calibri"/>
                          <a:hlinkClick r:id="rId15"/>
                        </a:rPr>
                        <a:t>dwray@skybest.com</a:t>
                      </a:r>
                      <a:endParaRPr lang="en-US" sz="1200" b="0" i="0" u="sng" strike="noStrike">
                        <a:solidFill>
                          <a:srgbClr val="0000FF"/>
                        </a:solidFill>
                        <a:effectLst/>
                        <a:latin typeface="Calibri"/>
                      </a:endParaRP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206086">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NC22</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New River</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Charles Knapp, COL, USA-Ret</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sng" strike="noStrike">
                          <a:solidFill>
                            <a:srgbClr val="0000FF"/>
                          </a:solidFill>
                          <a:effectLst/>
                          <a:latin typeface="Calibri"/>
                          <a:hlinkClick r:id="rId16"/>
                        </a:rPr>
                        <a:t>producer@skybest.com</a:t>
                      </a:r>
                      <a:endParaRPr lang="en-US" sz="1200" b="0" i="0" u="sng" strike="noStrike">
                        <a:solidFill>
                          <a:srgbClr val="0000FF"/>
                        </a:solidFill>
                        <a:effectLst/>
                        <a:latin typeface="Calibri"/>
                      </a:endParaRP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206086">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221939">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12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r h="158528">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900" b="0" i="0" u="none" strike="noStrike">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c>
                  <a:txBody>
                    <a:bodyPr/>
                    <a:lstStyle/>
                    <a:p>
                      <a:pPr algn="l" fontAlgn="b"/>
                      <a:r>
                        <a:rPr lang="en-US" sz="900" b="0" i="0" u="none" strike="noStrike" dirty="0">
                          <a:solidFill>
                            <a:srgbClr val="000000"/>
                          </a:solidFill>
                          <a:effectLst/>
                          <a:latin typeface="Calibri"/>
                        </a:rPr>
                        <a:t> </a:t>
                      </a:r>
                    </a:p>
                  </a:txBody>
                  <a:tcPr marL="7926" marR="7926" marT="79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48A54"/>
                    </a:solidFill>
                  </a:tcPr>
                </a:tc>
              </a:tr>
            </a:tbl>
          </a:graphicData>
        </a:graphic>
      </p:graphicFrame>
      <p:sp>
        <p:nvSpPr>
          <p:cNvPr id="4" name="TextBox 3"/>
          <p:cNvSpPr txBox="1"/>
          <p:nvPr/>
        </p:nvSpPr>
        <p:spPr>
          <a:xfrm>
            <a:off x="228600" y="290286"/>
            <a:ext cx="7467600" cy="954107"/>
          </a:xfrm>
          <a:prstGeom prst="rect">
            <a:avLst/>
          </a:prstGeom>
          <a:noFill/>
        </p:spPr>
        <p:txBody>
          <a:bodyPr wrap="square" rtlCol="0">
            <a:spAutoFit/>
          </a:bodyPr>
          <a:lstStyle/>
          <a:p>
            <a:pPr algn="ctr"/>
            <a:r>
              <a:rPr lang="en-US" sz="2800" dirty="0" smtClean="0"/>
              <a:t>NC Council of Chapters</a:t>
            </a:r>
            <a:br>
              <a:rPr lang="en-US" sz="2800" dirty="0" smtClean="0"/>
            </a:br>
            <a:r>
              <a:rPr lang="en-US" sz="2800" dirty="0" smtClean="0"/>
              <a:t>Chapter Membership Chairs</a:t>
            </a:r>
            <a:endParaRPr lang="en-US" sz="2800" dirty="0"/>
          </a:p>
        </p:txBody>
      </p:sp>
      <p:sp>
        <p:nvSpPr>
          <p:cNvPr id="5" name="TextBox 4"/>
          <p:cNvSpPr txBox="1"/>
          <p:nvPr/>
        </p:nvSpPr>
        <p:spPr>
          <a:xfrm>
            <a:off x="3962400" y="6400800"/>
            <a:ext cx="4397829" cy="369332"/>
          </a:xfrm>
          <a:prstGeom prst="rect">
            <a:avLst/>
          </a:prstGeom>
          <a:noFill/>
        </p:spPr>
        <p:txBody>
          <a:bodyPr wrap="square" rtlCol="0">
            <a:spAutoFit/>
          </a:bodyPr>
          <a:lstStyle/>
          <a:p>
            <a:r>
              <a:rPr lang="en-US" dirty="0" smtClean="0"/>
              <a:t>From Latest Officer Rosters 23 July 14</a:t>
            </a:r>
            <a:endParaRPr lang="en-US" dirty="0"/>
          </a:p>
        </p:txBody>
      </p:sp>
      <p:pic>
        <p:nvPicPr>
          <p:cNvPr id="3074" name="Picture 2" descr="C:\Users\David\AppData\Local\Microsoft\Windows\Temporary Internet Files\Content.IE5\P3MV62QZ\MC900337874[1].wmf"/>
          <p:cNvPicPr>
            <a:picLocks noChangeAspect="1" noChangeArrowheads="1"/>
          </p:cNvPicPr>
          <p:nvPr/>
        </p:nvPicPr>
        <p:blipFill>
          <a:blip r:embed="rId17" cstate="print">
            <a:extLst>
              <a:ext uri="{28A0092B-C50C-407E-A947-70E740481C1C}">
                <a14:useLocalDpi xmlns:a14="http://schemas.microsoft.com/office/drawing/2010/main" xmlns="" val="0"/>
              </a:ext>
            </a:extLst>
          </a:blip>
          <a:srcRect/>
          <a:stretch>
            <a:fillRect/>
          </a:stretch>
        </p:blipFill>
        <p:spPr bwMode="auto">
          <a:xfrm>
            <a:off x="6510398" y="247810"/>
            <a:ext cx="1849831" cy="1068934"/>
          </a:xfrm>
          <a:prstGeom prst="rect">
            <a:avLst/>
          </a:prstGeom>
          <a:noFill/>
          <a:extLst>
            <a:ext uri="{909E8E84-426E-40DD-AFC4-6F175D3DCCD1}">
              <a14:hiddenFill xmlns:a14="http://schemas.microsoft.com/office/drawing/2010/main" xmlns="">
                <a:solidFill>
                  <a:srgbClr val="FFFFFF"/>
                </a:solidFill>
              </a14:hiddenFill>
            </a:ext>
          </a:extLst>
        </p:spPr>
      </p:pic>
      <p:pic>
        <p:nvPicPr>
          <p:cNvPr id="3075" name="Picture 3" descr="C:\Users\David\AppData\Local\Microsoft\Windows\Temporary Internet Files\Content.IE5\205CC3OZ\MC900367392[1].wmf"/>
          <p:cNvPicPr>
            <a:picLocks noChangeAspect="1" noChangeArrowheads="1"/>
          </p:cNvPicPr>
          <p:nvPr/>
        </p:nvPicPr>
        <p:blipFill>
          <a:blip r:embed="rId18" cstate="print">
            <a:extLst>
              <a:ext uri="{28A0092B-C50C-407E-A947-70E740481C1C}">
                <a14:useLocalDpi xmlns:a14="http://schemas.microsoft.com/office/drawing/2010/main" xmlns="" val="0"/>
              </a:ext>
            </a:extLst>
          </a:blip>
          <a:srcRect/>
          <a:stretch>
            <a:fillRect/>
          </a:stretch>
        </p:blipFill>
        <p:spPr bwMode="auto">
          <a:xfrm>
            <a:off x="315686" y="6202375"/>
            <a:ext cx="1837030" cy="396850"/>
          </a:xfrm>
          <a:prstGeom prst="rect">
            <a:avLst/>
          </a:prstGeom>
          <a:noFill/>
          <a:extLst>
            <a:ext uri="{909E8E84-426E-40DD-AFC4-6F175D3DCCD1}">
              <a14:hiddenFill xmlns:a14="http://schemas.microsoft.com/office/drawing/2010/main" xmlns="">
                <a:solidFill>
                  <a:srgbClr val="FFFFFF"/>
                </a:solidFill>
              </a14:hiddenFill>
            </a:ext>
          </a:extLst>
        </p:spPr>
      </p:pic>
      <p:pic>
        <p:nvPicPr>
          <p:cNvPr id="3076" name="Picture 4" descr="C:\Users\David\AppData\Local\Microsoft\Windows\Temporary Internet Files\Content.IE5\DL5FF5CB\MC900098259[1].wmf"/>
          <p:cNvPicPr>
            <a:picLocks noChangeAspect="1" noChangeArrowheads="1"/>
          </p:cNvPicPr>
          <p:nvPr/>
        </p:nvPicPr>
        <p:blipFill>
          <a:blip r:embed="rId19" cstate="print">
            <a:extLst>
              <a:ext uri="{28A0092B-C50C-407E-A947-70E740481C1C}">
                <a14:useLocalDpi xmlns:a14="http://schemas.microsoft.com/office/drawing/2010/main" xmlns="" val="0"/>
              </a:ext>
            </a:extLst>
          </a:blip>
          <a:srcRect/>
          <a:stretch>
            <a:fillRect/>
          </a:stretch>
        </p:blipFill>
        <p:spPr bwMode="auto">
          <a:xfrm>
            <a:off x="76200" y="76200"/>
            <a:ext cx="1371600" cy="1327001"/>
          </a:xfrm>
          <a:prstGeom prst="rect">
            <a:avLst/>
          </a:prstGeom>
          <a:noFill/>
          <a:extLst>
            <a:ext uri="{909E8E84-426E-40DD-AFC4-6F175D3DCCD1}">
              <a14:hiddenFill xmlns:a14="http://schemas.microsoft.com/office/drawing/2010/main" xmlns="">
                <a:solidFill>
                  <a:srgbClr val="FFFFFF"/>
                </a:solidFill>
              </a14:hiddenFill>
            </a:ext>
          </a:extLst>
        </p:spPr>
      </p:pic>
      <p:pic>
        <p:nvPicPr>
          <p:cNvPr id="3077" name="Picture 5" descr="C:\Users\David\AppData\Local\Microsoft\Windows\Temporary Internet Files\Content.IE5\WK4M67RP\MC900060355[1].wmf"/>
          <p:cNvPicPr>
            <a:picLocks noChangeAspect="1" noChangeArrowheads="1"/>
          </p:cNvPicPr>
          <p:nvPr/>
        </p:nvPicPr>
        <p:blipFill>
          <a:blip r:embed="rId20" cstate="print">
            <a:extLst>
              <a:ext uri="{28A0092B-C50C-407E-A947-70E740481C1C}">
                <a14:useLocalDpi xmlns:a14="http://schemas.microsoft.com/office/drawing/2010/main" xmlns="" val="0"/>
              </a:ext>
            </a:extLst>
          </a:blip>
          <a:srcRect/>
          <a:stretch>
            <a:fillRect/>
          </a:stretch>
        </p:blipFill>
        <p:spPr bwMode="auto">
          <a:xfrm>
            <a:off x="8229600" y="4114800"/>
            <a:ext cx="694030" cy="179131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119359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NC Council of Chapters</a:t>
            </a:r>
            <a:br>
              <a:rPr lang="en-US" dirty="0"/>
            </a:br>
            <a:r>
              <a:rPr lang="en-US" dirty="0" smtClean="0"/>
              <a:t>Membership Next Steps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Report your New Members on MOAA Website</a:t>
            </a:r>
          </a:p>
          <a:p>
            <a:pPr marL="457200" lvl="1" indent="0">
              <a:buNone/>
            </a:pPr>
            <a:r>
              <a:rPr lang="en-US" dirty="0" smtClean="0"/>
              <a:t>2014 Recruiting Periods</a:t>
            </a:r>
          </a:p>
          <a:p>
            <a:pPr lvl="2"/>
            <a:r>
              <a:rPr lang="en-US" dirty="0"/>
              <a:t>1</a:t>
            </a:r>
            <a:r>
              <a:rPr lang="en-US" dirty="0" smtClean="0"/>
              <a:t> Feb to 30 Jun</a:t>
            </a:r>
          </a:p>
          <a:p>
            <a:pPr lvl="2"/>
            <a:r>
              <a:rPr lang="en-US" dirty="0" smtClean="0"/>
              <a:t>1 Jul to 30 Sep</a:t>
            </a:r>
          </a:p>
          <a:p>
            <a:pPr lvl="2"/>
            <a:r>
              <a:rPr lang="en-US" dirty="0" smtClean="0"/>
              <a:t>1 Oct to 31 Dec</a:t>
            </a:r>
          </a:p>
          <a:p>
            <a:r>
              <a:rPr lang="en-US" dirty="0" smtClean="0"/>
              <a:t>Update your Membership Chair and E-mail</a:t>
            </a:r>
          </a:p>
          <a:p>
            <a:r>
              <a:rPr lang="en-US" dirty="0" smtClean="0"/>
              <a:t>Refer to Al </a:t>
            </a:r>
            <a:r>
              <a:rPr lang="en-US" dirty="0" err="1" smtClean="0"/>
              <a:t>Schroetel’s</a:t>
            </a:r>
            <a:r>
              <a:rPr lang="en-US" dirty="0" smtClean="0"/>
              <a:t> Presentation from 2</a:t>
            </a:r>
            <a:r>
              <a:rPr lang="en-US" baseline="30000" dirty="0" smtClean="0"/>
              <a:t>nd</a:t>
            </a:r>
            <a:r>
              <a:rPr lang="en-US" dirty="0" smtClean="0"/>
              <a:t> </a:t>
            </a:r>
            <a:r>
              <a:rPr lang="en-US" dirty="0" err="1" smtClean="0"/>
              <a:t>Qtr</a:t>
            </a:r>
            <a:r>
              <a:rPr lang="en-US" dirty="0" smtClean="0"/>
              <a:t> Meeting in Durham</a:t>
            </a:r>
          </a:p>
          <a:p>
            <a:r>
              <a:rPr lang="en-US" dirty="0" smtClean="0"/>
              <a:t>Give me Feedback on a Membership Conference Call</a:t>
            </a:r>
          </a:p>
          <a:p>
            <a:endParaRPr lang="en-US" dirty="0"/>
          </a:p>
        </p:txBody>
      </p:sp>
      <p:pic>
        <p:nvPicPr>
          <p:cNvPr id="4098" name="Picture 2" descr="C:\Users\David\AppData\Local\Microsoft\Windows\Temporary Internet Files\Content.IE5\RA1BNQKG\MC900310442[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09600" y="325675"/>
            <a:ext cx="914400" cy="1192348"/>
          </a:xfrm>
          <a:prstGeom prst="rect">
            <a:avLst/>
          </a:prstGeom>
          <a:noFill/>
          <a:extLst>
            <a:ext uri="{909E8E84-426E-40DD-AFC4-6F175D3DCCD1}">
              <a14:hiddenFill xmlns:a14="http://schemas.microsoft.com/office/drawing/2010/main" xmlns="">
                <a:solidFill>
                  <a:srgbClr val="FFFFFF"/>
                </a:solidFill>
              </a14:hiddenFill>
            </a:ext>
          </a:extLst>
        </p:spPr>
      </p:pic>
      <p:pic>
        <p:nvPicPr>
          <p:cNvPr id="4099" name="Picture 3" descr="C:\Users\David\AppData\Local\Microsoft\Windows\Temporary Internet Files\Content.IE5\3P7XW1HB\MC900333308[1].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848600" y="2286000"/>
            <a:ext cx="1186891" cy="1810512"/>
          </a:xfrm>
          <a:prstGeom prst="rect">
            <a:avLst/>
          </a:prstGeom>
          <a:noFill/>
          <a:extLst>
            <a:ext uri="{909E8E84-426E-40DD-AFC4-6F175D3DCCD1}">
              <a14:hiddenFill xmlns:a14="http://schemas.microsoft.com/office/drawing/2010/main" xmlns="">
                <a:solidFill>
                  <a:srgbClr val="FFFFFF"/>
                </a:solidFill>
              </a14:hiddenFill>
            </a:ext>
          </a:extLst>
        </p:spPr>
      </p:pic>
      <p:sp>
        <p:nvSpPr>
          <p:cNvPr id="4" name="TextBox 3"/>
          <p:cNvSpPr txBox="1"/>
          <p:nvPr/>
        </p:nvSpPr>
        <p:spPr>
          <a:xfrm>
            <a:off x="1981200" y="5715000"/>
            <a:ext cx="6201229" cy="830997"/>
          </a:xfrm>
          <a:prstGeom prst="rect">
            <a:avLst/>
          </a:prstGeom>
          <a:noFill/>
          <a:ln w="38100">
            <a:solidFill>
              <a:schemeClr val="accent2"/>
            </a:solidFill>
          </a:ln>
        </p:spPr>
        <p:txBody>
          <a:bodyPr wrap="square" rtlCol="0">
            <a:spAutoFit/>
          </a:bodyPr>
          <a:lstStyle/>
          <a:p>
            <a:pPr algn="ctr"/>
            <a:r>
              <a:rPr lang="en-US" sz="2400" dirty="0" smtClean="0"/>
              <a:t>How do we spend the MOAA Award for $250 on membership?</a:t>
            </a:r>
            <a:endParaRPr lang="en-US" sz="2400" dirty="0"/>
          </a:p>
        </p:txBody>
      </p:sp>
    </p:spTree>
    <p:extLst>
      <p:ext uri="{BB962C8B-B14F-4D97-AF65-F5344CB8AC3E}">
        <p14:creationId xmlns:p14="http://schemas.microsoft.com/office/powerpoint/2010/main" xmlns="" val="42286800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do we do with the Council Incentive Money?</a:t>
            </a:r>
            <a:endParaRPr lang="en-US" dirty="0"/>
          </a:p>
        </p:txBody>
      </p:sp>
      <p:sp>
        <p:nvSpPr>
          <p:cNvPr id="3" name="Content Placeholder 2"/>
          <p:cNvSpPr>
            <a:spLocks noGrp="1"/>
          </p:cNvSpPr>
          <p:nvPr>
            <p:ph idx="1"/>
          </p:nvPr>
        </p:nvSpPr>
        <p:spPr/>
        <p:txBody>
          <a:bodyPr/>
          <a:lstStyle/>
          <a:p>
            <a:pPr marL="0" indent="0">
              <a:buNone/>
            </a:pPr>
            <a:r>
              <a:rPr lang="en-US" dirty="0" smtClean="0"/>
              <a:t>What are your ideas?</a:t>
            </a:r>
          </a:p>
          <a:p>
            <a:pPr marL="0" indent="0">
              <a:buNone/>
            </a:pPr>
            <a:r>
              <a:rPr lang="en-US" dirty="0" smtClean="0"/>
              <a:t>One option;</a:t>
            </a:r>
            <a:endParaRPr lang="en-US" dirty="0"/>
          </a:p>
          <a:p>
            <a:r>
              <a:rPr lang="en-US" dirty="0" smtClean="0"/>
              <a:t>Annual cash award and </a:t>
            </a:r>
            <a:br>
              <a:rPr lang="en-US" dirty="0" smtClean="0"/>
            </a:br>
            <a:r>
              <a:rPr lang="en-US" dirty="0" smtClean="0"/>
              <a:t>rotating banner for Chapter</a:t>
            </a:r>
          </a:p>
          <a:p>
            <a:pPr lvl="1"/>
            <a:r>
              <a:rPr lang="en-US" dirty="0" smtClean="0"/>
              <a:t>Based on % retention </a:t>
            </a:r>
            <a:br>
              <a:rPr lang="en-US" dirty="0" smtClean="0"/>
            </a:br>
            <a:r>
              <a:rPr lang="en-US" dirty="0" smtClean="0"/>
              <a:t>and % membership increase</a:t>
            </a:r>
          </a:p>
          <a:p>
            <a:pPr lvl="1"/>
            <a:endParaRPr lang="en-US" dirty="0" smtClean="0"/>
          </a:p>
        </p:txBody>
      </p:sp>
      <p:pic>
        <p:nvPicPr>
          <p:cNvPr id="5122" name="Picture 2" descr="C:\Users\David\AppData\Local\Microsoft\Windows\Temporary Internet Files\Content.IE5\DL5FF5CB\MC900123909[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633865" y="1676400"/>
            <a:ext cx="3097347" cy="381000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TextBox 3"/>
          <p:cNvSpPr txBox="1"/>
          <p:nvPr/>
        </p:nvSpPr>
        <p:spPr>
          <a:xfrm>
            <a:off x="6400800" y="4267200"/>
            <a:ext cx="1371600" cy="646331"/>
          </a:xfrm>
          <a:prstGeom prst="rect">
            <a:avLst/>
          </a:prstGeom>
          <a:noFill/>
        </p:spPr>
        <p:txBody>
          <a:bodyPr wrap="square" rtlCol="0">
            <a:spAutoFit/>
          </a:bodyPr>
          <a:lstStyle/>
          <a:p>
            <a:r>
              <a:rPr lang="en-US" dirty="0" smtClean="0"/>
              <a:t>Membership Award 2014</a:t>
            </a:r>
            <a:endParaRPr lang="en-US" dirty="0"/>
          </a:p>
        </p:txBody>
      </p:sp>
      <p:pic>
        <p:nvPicPr>
          <p:cNvPr id="7" name="Picture 2" descr="C:\Users\David\Pictures\2014-11-06\001.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286500" y="2895600"/>
            <a:ext cx="1333500" cy="613198"/>
          </a:xfrm>
          <a:prstGeom prst="rect">
            <a:avLst/>
          </a:prstGeom>
          <a:solidFill>
            <a:srgbClr val="92D050">
              <a:alpha val="23000"/>
            </a:srgbClr>
          </a:solidFill>
        </p:spPr>
      </p:pic>
    </p:spTree>
    <p:extLst>
      <p:ext uri="{BB962C8B-B14F-4D97-AF65-F5344CB8AC3E}">
        <p14:creationId xmlns:p14="http://schemas.microsoft.com/office/powerpoint/2010/main" xmlns="" val="3936893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7400" y="2286000"/>
            <a:ext cx="5562600" cy="1323439"/>
          </a:xfrm>
          <a:prstGeom prst="rect">
            <a:avLst/>
          </a:prstGeom>
          <a:noFill/>
          <a:effectLst>
            <a:outerShdw blurRad="50800" dist="38100" algn="l" rotWithShape="0">
              <a:schemeClr val="accent2">
                <a:alpha val="40000"/>
              </a:schemeClr>
            </a:outerShdw>
          </a:effectLst>
        </p:spPr>
        <p:txBody>
          <a:bodyPr wrap="square" rtlCol="0">
            <a:spAutoFit/>
          </a:bodyPr>
          <a:lstStyle/>
          <a:p>
            <a:pPr algn="ctr"/>
            <a:r>
              <a:rPr lang="en-US" sz="8000" b="1" u="sng"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Questions?</a:t>
            </a:r>
            <a:endParaRPr lang="en-US" sz="8000" b="1" u="sng"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pic>
        <p:nvPicPr>
          <p:cNvPr id="5124" name="Picture 4" descr="C:\Users\David\AppData\Local\Microsoft\Windows\Temporary Internet Files\Content.IE5\Y848SQW7\MC900156053[1].wmf"/>
          <p:cNvPicPr>
            <a:picLocks noChangeAspect="1" noChangeArrowheads="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xmlns="" val="0"/>
              </a:ext>
            </a:extLst>
          </a:blip>
          <a:srcRect/>
          <a:stretch>
            <a:fillRect/>
          </a:stretch>
        </p:blipFill>
        <p:spPr bwMode="auto">
          <a:xfrm>
            <a:off x="6591300" y="4038600"/>
            <a:ext cx="2057400" cy="2350255"/>
          </a:xfrm>
          <a:prstGeom prst="rect">
            <a:avLst/>
          </a:prstGeom>
          <a:noFill/>
          <a:extLst>
            <a:ext uri="{909E8E84-426E-40DD-AFC4-6F175D3DCCD1}">
              <a14:hiddenFill xmlns:a14="http://schemas.microsoft.com/office/drawing/2010/main" xmlns="">
                <a:solidFill>
                  <a:srgbClr val="FFFFFF"/>
                </a:solidFill>
              </a14:hiddenFill>
            </a:ext>
          </a:extLst>
        </p:spPr>
      </p:pic>
      <p:pic>
        <p:nvPicPr>
          <p:cNvPr id="5125" name="Picture 5" descr="C:\Users\David\AppData\Local\Microsoft\Windows\Temporary Internet Files\Content.IE5\P3MV62QZ\MM900178141[1].gif"/>
          <p:cNvPicPr>
            <a:picLocks noChangeAspect="1" noChangeArrowheads="1" noCrop="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81000" y="381000"/>
            <a:ext cx="2362200" cy="259842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175812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3276</TotalTime>
  <Words>677</Words>
  <Application>Microsoft Office PowerPoint</Application>
  <PresentationFormat>On-screen Show (4:3)</PresentationFormat>
  <Paragraphs>421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November, 2014 NCCOC Meeting Raleigh</vt:lpstr>
      <vt:lpstr>Slide 2</vt:lpstr>
      <vt:lpstr>Slide 3</vt:lpstr>
      <vt:lpstr>Slide 4</vt:lpstr>
      <vt:lpstr>Slide 5</vt:lpstr>
      <vt:lpstr>Slide 6</vt:lpstr>
      <vt:lpstr>NC Council of Chapters Membership Next Steps</vt:lpstr>
      <vt:lpstr>What do we do with the Council Incentive Money?</vt:lpstr>
      <vt:lpstr>Slide 9</vt:lpstr>
      <vt:lpstr>NCCoC MOAA Logo</vt:lpstr>
      <vt:lpstr>How do New Members Qualify for Incentives?</vt:lpstr>
      <vt:lpstr>Link to MOAA Membership Web Sites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 20 Central Carolina Chapter Salisbury, Rowan County, NC</dc:title>
  <dc:creator>David</dc:creator>
  <cp:lastModifiedBy>Doug Ehrhardt</cp:lastModifiedBy>
  <cp:revision>47</cp:revision>
  <cp:lastPrinted>2014-08-01T00:07:12Z</cp:lastPrinted>
  <dcterms:created xsi:type="dcterms:W3CDTF">2013-08-02T22:46:21Z</dcterms:created>
  <dcterms:modified xsi:type="dcterms:W3CDTF">2014-11-06T20:19:11Z</dcterms:modified>
</cp:coreProperties>
</file>